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38" r:id="rId2"/>
    <p:sldId id="340" r:id="rId3"/>
    <p:sldId id="358" r:id="rId4"/>
    <p:sldId id="365" r:id="rId5"/>
    <p:sldId id="362" r:id="rId6"/>
    <p:sldId id="359" r:id="rId7"/>
    <p:sldId id="360" r:id="rId8"/>
    <p:sldId id="342" r:id="rId9"/>
    <p:sldId id="265" r:id="rId10"/>
  </p:sldIdLst>
  <p:sldSz cx="9144000" cy="6858000" type="screen4x3"/>
  <p:notesSz cx="6669088" cy="9928225"/>
  <p:custDataLst>
    <p:tags r:id="rId13"/>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003283"/>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2593" autoAdjust="0"/>
  </p:normalViewPr>
  <p:slideViewPr>
    <p:cSldViewPr snapToGrid="0" showGuides="1">
      <p:cViewPr>
        <p:scale>
          <a:sx n="80" d="100"/>
          <a:sy n="80" d="100"/>
        </p:scale>
        <p:origin x="-1110" y="-72"/>
      </p:cViewPr>
      <p:guideLst>
        <p:guide orient="horz" pos="4117"/>
        <p:guide orient="horz" pos="220"/>
        <p:guide orient="horz" pos="3834"/>
        <p:guide orient="horz" pos="3981"/>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200" d="100"/>
          <a:sy n="200" d="100"/>
        </p:scale>
        <p:origin x="612" y="343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889575" y="9430091"/>
            <a:ext cx="2889938"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423863"/>
            <a:ext cx="5818188" cy="4364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29924" y="5109726"/>
            <a:ext cx="5209240" cy="427711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876044" y="9680022"/>
            <a:ext cx="917001" cy="222970"/>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6108" indent="-226108" eaLnBrk="1" fontAlgn="auto" hangingPunct="1">
              <a:lnSpc>
                <a:spcPct val="80000"/>
              </a:lnSpc>
              <a:spcBef>
                <a:spcPts val="0"/>
              </a:spcBef>
              <a:spcAft>
                <a:spcPts val="0"/>
              </a:spcAft>
              <a:defRPr/>
            </a:pPr>
            <a:r>
              <a:rPr lang="en-US" i="1" u="sng" dirty="0" smtClean="0"/>
              <a:t>Instructions:</a:t>
            </a:r>
          </a:p>
          <a:p>
            <a:pPr marL="226108" indent="-226108" eaLnBrk="1" fontAlgn="auto" hangingPunct="1">
              <a:lnSpc>
                <a:spcPct val="80000"/>
              </a:lnSpc>
              <a:spcBef>
                <a:spcPts val="0"/>
              </a:spcBef>
              <a:spcAft>
                <a:spcPts val="0"/>
              </a:spcAft>
              <a:defRPr/>
            </a:pPr>
            <a:r>
              <a:rPr lang="en-US" i="1" dirty="0" smtClean="0"/>
              <a:t>Purpose: Introduce key trends for this industry. The trends are categorized in the blue header, and listed under the pictures. Change pictures as appropriate for each category. Note: these trends should lead into a discussion around what solutions SAP can bring to bear. If there are certain trends we cannot address, consider whether you want to highlight them at all. </a:t>
            </a:r>
          </a:p>
          <a:p>
            <a:pPr marL="226108" indent="-226108" eaLnBrk="1" fontAlgn="auto" hangingPunct="1">
              <a:lnSpc>
                <a:spcPct val="80000"/>
              </a:lnSpc>
              <a:spcBef>
                <a:spcPts val="0"/>
              </a:spcBef>
              <a:spcAft>
                <a:spcPts val="0"/>
              </a:spcAft>
              <a:defRPr/>
            </a:pPr>
            <a:endParaRPr lang="en-US" sz="800" i="1" dirty="0" smtClean="0"/>
          </a:p>
          <a:p>
            <a:pPr marL="226108" indent="-226108" eaLnBrk="1" fontAlgn="auto" hangingPunct="1">
              <a:lnSpc>
                <a:spcPct val="80000"/>
              </a:lnSpc>
              <a:spcBef>
                <a:spcPts val="0"/>
              </a:spcBef>
              <a:spcAft>
                <a:spcPts val="0"/>
              </a:spcAft>
              <a:defRPr/>
            </a:pPr>
            <a:r>
              <a:rPr lang="en-US" sz="800" i="1" dirty="0" smtClean="0"/>
              <a:t>Questions to help the customer answer/gain agreement to:</a:t>
            </a:r>
          </a:p>
          <a:p>
            <a:pPr marL="226108" indent="-226108" eaLnBrk="1" fontAlgn="auto" hangingPunct="1">
              <a:lnSpc>
                <a:spcPct val="80000"/>
              </a:lnSpc>
              <a:spcBef>
                <a:spcPts val="0"/>
              </a:spcBef>
              <a:spcAft>
                <a:spcPts val="0"/>
              </a:spcAft>
              <a:buFont typeface="Wingdings" pitchFamily="2" charset="2"/>
              <a:buAutoNum type="arabicPeriod"/>
              <a:defRPr/>
            </a:pPr>
            <a:r>
              <a:rPr lang="en-US" sz="800" i="1" dirty="0" smtClean="0"/>
              <a:t>What are the </a:t>
            </a:r>
            <a:r>
              <a:rPr lang="en-US" sz="800" i="1" u="sng" dirty="0" smtClean="0"/>
              <a:t>key</a:t>
            </a:r>
            <a:r>
              <a:rPr lang="en-US" sz="800" i="1" dirty="0" smtClean="0"/>
              <a:t> trends which impact your industry? </a:t>
            </a:r>
          </a:p>
          <a:p>
            <a:pPr marL="226108" indent="-226108" eaLnBrk="1" fontAlgn="auto" hangingPunct="1">
              <a:lnSpc>
                <a:spcPct val="80000"/>
              </a:lnSpc>
              <a:spcBef>
                <a:spcPts val="0"/>
              </a:spcBef>
              <a:spcAft>
                <a:spcPts val="0"/>
              </a:spcAft>
              <a:buFont typeface="Wingdings" pitchFamily="2" charset="2"/>
              <a:buAutoNum type="arabicPeriod"/>
              <a:defRPr/>
            </a:pPr>
            <a:endParaRPr lang="en-US" sz="800" i="1" dirty="0" smtClean="0"/>
          </a:p>
          <a:p>
            <a:pPr marL="226108" indent="-226108" eaLnBrk="1" fontAlgn="auto" hangingPunct="1">
              <a:lnSpc>
                <a:spcPct val="80000"/>
              </a:lnSpc>
              <a:spcBef>
                <a:spcPts val="0"/>
              </a:spcBef>
              <a:spcAft>
                <a:spcPts val="0"/>
              </a:spcAft>
              <a:defRPr/>
            </a:pPr>
            <a:r>
              <a:rPr lang="en-US" sz="800" i="1" dirty="0" smtClean="0"/>
              <a:t>Quality Check:</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Are the trends compelling for a mixed executive audience in this industry?</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Are the trends easy to understand in the customer’s language?</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Is this depiction on the slide easy for the audience to grasp and understand?</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Do the trends effectively set up a story that shows how SAP is better than any alternative?</a:t>
            </a:r>
          </a:p>
          <a:p>
            <a:pPr marL="226108" indent="-226108" eaLnBrk="1" fontAlgn="auto" hangingPunct="1">
              <a:lnSpc>
                <a:spcPct val="80000"/>
              </a:lnSpc>
              <a:spcBef>
                <a:spcPts val="0"/>
              </a:spcBef>
              <a:spcAft>
                <a:spcPts val="0"/>
              </a:spcAft>
              <a:defRPr/>
            </a:pPr>
            <a:endParaRPr lang="en-US" sz="800" i="1" dirty="0" smtClean="0"/>
          </a:p>
          <a:p>
            <a:pPr marL="226108" indent="-226108" eaLnBrk="1" fontAlgn="auto" hangingPunct="1">
              <a:lnSpc>
                <a:spcPct val="80000"/>
              </a:lnSpc>
              <a:spcBef>
                <a:spcPts val="0"/>
              </a:spcBef>
              <a:spcAft>
                <a:spcPts val="0"/>
              </a:spcAft>
              <a:defRPr/>
            </a:pPr>
            <a:r>
              <a:rPr lang="en-US" sz="800" i="1" dirty="0" smtClean="0"/>
              <a:t>Content Pointers: </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Choose trends that lead into our solution discussion, but are also sharp and interesting and current</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Ensure key “stakeholders” – either organizations or categories of companies are represented.</a:t>
            </a:r>
          </a:p>
          <a:p>
            <a:pPr marL="226108" indent="-226108" eaLnBrk="1" fontAlgn="auto" hangingPunct="1">
              <a:lnSpc>
                <a:spcPct val="80000"/>
              </a:lnSpc>
              <a:spcBef>
                <a:spcPts val="0"/>
              </a:spcBef>
              <a:spcAft>
                <a:spcPts val="0"/>
              </a:spcAft>
              <a:buFont typeface="Wingdings" pitchFamily="2" charset="2"/>
              <a:buChar char="•"/>
              <a:defRPr/>
            </a:pPr>
            <a:r>
              <a:rPr lang="en-US" sz="800" i="1" dirty="0" smtClean="0"/>
              <a:t>Add explanatory facts and figures (“manifestation”) in the notes area to enliven the discussion with the </a:t>
            </a:r>
            <a:r>
              <a:rPr lang="en-US" sz="600" i="1" dirty="0" smtClean="0"/>
              <a:t>customer.</a:t>
            </a:r>
            <a:endParaRPr lang="en-US" sz="1100" dirty="0" smtClean="0">
              <a:solidFill>
                <a:schemeClr val="accent4"/>
              </a:solidFill>
            </a:endParaRPr>
          </a:p>
          <a:p>
            <a:pPr marL="166441" lvl="2" indent="-166441" eaLnBrk="1" fontAlgn="auto" hangingPunct="1">
              <a:spcBef>
                <a:spcPts val="0"/>
              </a:spcBef>
              <a:spcAft>
                <a:spcPts val="0"/>
              </a:spcAft>
              <a:buFont typeface="Wingdings" pitchFamily="2" charset="2"/>
              <a:buNone/>
              <a:defRPr/>
            </a:pPr>
            <a:endParaRPr lang="en-US" sz="1100" dirty="0" smtClean="0">
              <a:solidFill>
                <a:schemeClr val="accent4"/>
              </a:solidFill>
            </a:endParaRPr>
          </a:p>
          <a:p>
            <a:pPr marL="166441" lvl="2" indent="-166441" eaLnBrk="1" fontAlgn="auto" hangingPunct="1">
              <a:spcBef>
                <a:spcPts val="0"/>
              </a:spcBef>
              <a:spcAft>
                <a:spcPts val="0"/>
              </a:spcAft>
              <a:buFont typeface="Wingdings" pitchFamily="2" charset="2"/>
              <a:buNone/>
              <a:defRPr/>
            </a:pPr>
            <a:r>
              <a:rPr lang="en-US" sz="1100" dirty="0" smtClean="0">
                <a:solidFill>
                  <a:schemeClr val="accent4"/>
                </a:solidFill>
              </a:rPr>
              <a:t>Talking points: </a:t>
            </a:r>
          </a:p>
          <a:p>
            <a:pPr marL="166441" lvl="2" indent="-166441" eaLnBrk="1" fontAlgn="auto" hangingPunct="1">
              <a:spcBef>
                <a:spcPts val="0"/>
              </a:spcBef>
              <a:spcAft>
                <a:spcPts val="0"/>
              </a:spcAft>
              <a:buFont typeface="Wingdings" pitchFamily="2" charset="2"/>
              <a:buNone/>
              <a:defRPr/>
            </a:pPr>
            <a:endParaRPr lang="en-US" sz="1100" dirty="0" smtClean="0">
              <a:solidFill>
                <a:schemeClr val="accent4"/>
              </a:solidFill>
            </a:endParaRPr>
          </a:p>
          <a:p>
            <a:pPr marL="166441" lvl="2" indent="-166441" eaLnBrk="1" fontAlgn="auto" hangingPunct="1">
              <a:spcBef>
                <a:spcPts val="0"/>
              </a:spcBef>
              <a:spcAft>
                <a:spcPts val="0"/>
              </a:spcAft>
              <a:buFont typeface="Wingdings" pitchFamily="2" charset="2"/>
              <a:buNone/>
              <a:defRPr/>
            </a:pPr>
            <a:r>
              <a:rPr lang="en-US" sz="1100" dirty="0" smtClean="0">
                <a:solidFill>
                  <a:schemeClr val="accent4"/>
                </a:solidFill>
              </a:rPr>
              <a:t>Powerful Customers </a:t>
            </a:r>
          </a:p>
          <a:p>
            <a:pPr marL="166441" lvl="2" indent="-166441" eaLnBrk="1" fontAlgn="auto" hangingPunct="1">
              <a:spcBef>
                <a:spcPts val="0"/>
              </a:spcBef>
              <a:spcAft>
                <a:spcPts val="0"/>
              </a:spcAft>
              <a:buFont typeface="Arial" pitchFamily="34" charset="0"/>
              <a:buChar char="•"/>
              <a:defRPr/>
            </a:pPr>
            <a:r>
              <a:rPr lang="en-US" sz="1100" dirty="0" smtClean="0">
                <a:solidFill>
                  <a:schemeClr val="accent4"/>
                </a:solidFill>
              </a:rPr>
              <a:t>Customers are connected across every channel and with social media sites are often very active and verbal in their reaction to product and services.  Retailers need to engage across all available channels to understand  and then promote the image of their brand</a:t>
            </a:r>
          </a:p>
          <a:p>
            <a:pPr marL="166441" lvl="2" indent="-166441" eaLnBrk="1" fontAlgn="auto" hangingPunct="1">
              <a:spcBef>
                <a:spcPts val="0"/>
              </a:spcBef>
              <a:spcAft>
                <a:spcPts val="0"/>
              </a:spcAft>
              <a:buFont typeface="Arial" pitchFamily="34" charset="0"/>
              <a:buChar char="•"/>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Mobile Revolution is a reality with consumers connecting by mobile devices and companies using mobile to make themselves more efficient and connect their people </a:t>
            </a: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Globalization pressures remain as large retailers seek to increase market share by geographic expansion.  However global companies need to think locally and develop attractive assortments that will appeal to local tastes. </a:t>
            </a: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 Price and margin pressures remain as economic recovery slowly takes hold;   Consumers are looking for good quality at good price and retailers need to develop pricing strategies that support their brand image to attract their target customer.   Retailers are constantly looking at costs and efficiencies and brining together their channel operations into one increases service levels and reduces overheads. </a:t>
            </a: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Speed to market.    Across all </a:t>
            </a:r>
            <a:r>
              <a:rPr lang="en-US" sz="1100" dirty="0" err="1" smtClean="0">
                <a:solidFill>
                  <a:schemeClr val="accent4"/>
                </a:solidFill>
              </a:rPr>
              <a:t>subsegments</a:t>
            </a:r>
            <a:r>
              <a:rPr lang="en-US" sz="1100" dirty="0" smtClean="0">
                <a:solidFill>
                  <a:schemeClr val="accent4"/>
                </a:solidFill>
              </a:rPr>
              <a:t> the pace on new product  introduction has </a:t>
            </a:r>
            <a:r>
              <a:rPr lang="en-US" sz="1100" dirty="0" err="1" smtClean="0">
                <a:solidFill>
                  <a:schemeClr val="accent4"/>
                </a:solidFill>
              </a:rPr>
              <a:t>acclerated</a:t>
            </a:r>
            <a:r>
              <a:rPr lang="en-US" sz="1100" dirty="0" smtClean="0">
                <a:solidFill>
                  <a:schemeClr val="accent4"/>
                </a:solidFill>
              </a:rPr>
              <a:t> to keep customers interested and increase wallet share.  This requires very efficient retail processes that are able to handle short product lifecycles and fast distribution from source to consumer.    </a:t>
            </a: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 </a:t>
            </a:r>
          </a:p>
          <a:p>
            <a:pPr marL="0" lvl="2" indent="0" eaLnBrk="1" fontAlgn="auto" hangingPunct="1">
              <a:spcBef>
                <a:spcPts val="0"/>
              </a:spcBef>
              <a:spcAft>
                <a:spcPts val="0"/>
              </a:spcAft>
              <a:buNone/>
              <a:defRPr/>
            </a:pPr>
            <a:endParaRPr lang="en-US" sz="1100" dirty="0" smtClean="0">
              <a:solidFill>
                <a:schemeClr val="accent4"/>
              </a:solidFill>
            </a:endParaRPr>
          </a:p>
          <a:p>
            <a:pPr marL="0" lvl="2" indent="0" eaLnBrk="1" fontAlgn="auto" hangingPunct="1">
              <a:spcBef>
                <a:spcPts val="0"/>
              </a:spcBef>
              <a:spcAft>
                <a:spcPts val="0"/>
              </a:spcAft>
              <a:buNone/>
              <a:defRPr/>
            </a:pPr>
            <a:r>
              <a:rPr lang="en-US" sz="1100" dirty="0" smtClean="0">
                <a:solidFill>
                  <a:schemeClr val="accent4"/>
                </a:solidFill>
              </a:rPr>
              <a:t>r</a:t>
            </a:r>
            <a:endParaRPr lang="en-US" sz="1100" dirty="0" smtClean="0"/>
          </a:p>
        </p:txBody>
      </p:sp>
      <p:sp>
        <p:nvSpPr>
          <p:cNvPr id="4" name="Slide Number Placeholder 3"/>
          <p:cNvSpPr>
            <a:spLocks noGrp="1"/>
          </p:cNvSpPr>
          <p:nvPr>
            <p:ph type="sldNum" sz="quarter" idx="10"/>
          </p:nvPr>
        </p:nvSpPr>
        <p:spPr>
          <a:xfrm>
            <a:off x="3777607" y="9430091"/>
            <a:ext cx="2889938" cy="496411"/>
          </a:xfrm>
          <a:prstGeom prst="rect">
            <a:avLst/>
          </a:prstGeom>
        </p:spPr>
        <p:txBody>
          <a:bodyPr/>
          <a:lstStyle/>
          <a:p>
            <a:fld id="{7D8C2C35-2B8A-446E-BEC0-FD36716C29AC}" type="slidenum">
              <a:rPr lang="de-DE" smtClean="0"/>
              <a:pPr/>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IGD Trends 2011:</a:t>
            </a:r>
          </a:p>
          <a:p>
            <a:pPr marL="228600" indent="-228600">
              <a:buAutoNum type="arabicPeriod"/>
            </a:pPr>
            <a:r>
              <a:rPr lang="en-US" b="1" dirty="0" smtClean="0"/>
              <a:t>2011: the year of online?</a:t>
            </a:r>
          </a:p>
          <a:p>
            <a:pPr marL="228600" indent="-228600">
              <a:buAutoNum type="arabicPeriod"/>
            </a:pPr>
            <a:r>
              <a:rPr lang="en-US" b="1" dirty="0" smtClean="0"/>
              <a:t>International moving up the agenda</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Improving returns a continued focus</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Engagement the name of the game</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A fragile economic outlook</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Focus on format and product innovation</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Sustainability to remain top of mind</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People and skills key to future success</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The return of simplicity</a:t>
            </a:r>
          </a:p>
          <a:p>
            <a:pPr marL="228600" marR="0" indent="-228600" algn="l" defTabSz="914400" rtl="0" eaLnBrk="1" fontAlgn="base" latinLnBrk="0" hangingPunct="1">
              <a:lnSpc>
                <a:spcPct val="100000"/>
              </a:lnSpc>
              <a:spcBef>
                <a:spcPct val="75000"/>
              </a:spcBef>
              <a:spcAft>
                <a:spcPct val="0"/>
              </a:spcAft>
              <a:buClr>
                <a:schemeClr val="tx1"/>
              </a:buClr>
              <a:buSzPct val="80000"/>
              <a:buFont typeface="Wingdings" pitchFamily="2" charset="2"/>
              <a:buAutoNum type="arabicPeriod"/>
              <a:tabLst/>
              <a:defRPr/>
            </a:pPr>
            <a:r>
              <a:rPr lang="en-US" b="1" dirty="0" smtClean="0"/>
              <a:t>Supply chain waste firmly on the industry’s agenda</a:t>
            </a:r>
          </a:p>
          <a:p>
            <a:pPr marL="228600" indent="-228600">
              <a:buAutoNum type="arabicPeriod"/>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75000"/>
              </a:spcBef>
              <a:spcAft>
                <a:spcPct val="0"/>
              </a:spcAft>
              <a:buClr>
                <a:schemeClr val="tx1"/>
              </a:buClr>
              <a:buSzPct val="80000"/>
              <a:buFont typeface="Wingdings" pitchFamily="2" charset="2"/>
              <a:buNone/>
              <a:tabLst/>
              <a:defRPr/>
            </a:pPr>
            <a:r>
              <a:rPr lang="en-US" dirty="0" smtClean="0">
                <a:solidFill>
                  <a:schemeClr val="tx1">
                    <a:lumMod val="75000"/>
                    <a:lumOff val="25000"/>
                  </a:schemeClr>
                </a:solidFill>
                <a:latin typeface="Arial Black"/>
              </a:rPr>
              <a:t>SAP’s vision </a:t>
            </a:r>
            <a:r>
              <a:rPr lang="en-US" dirty="0" smtClean="0">
                <a:solidFill>
                  <a:schemeClr val="tx1">
                    <a:lumMod val="75000"/>
                    <a:lumOff val="25000"/>
                  </a:schemeClr>
                </a:solidFill>
                <a:latin typeface="Arial"/>
              </a:rPr>
              <a:t>is to provide a </a:t>
            </a:r>
            <a:r>
              <a:rPr lang="en-US" dirty="0" smtClean="0">
                <a:solidFill>
                  <a:schemeClr val="tx1">
                    <a:lumMod val="75000"/>
                    <a:lumOff val="25000"/>
                  </a:schemeClr>
                </a:solidFill>
                <a:latin typeface="Arial Black"/>
              </a:rPr>
              <a:t>unified channel, mobile-enabled retail solution </a:t>
            </a:r>
            <a:r>
              <a:rPr lang="en-US" dirty="0" smtClean="0">
                <a:solidFill>
                  <a:schemeClr val="tx1">
                    <a:lumMod val="75000"/>
                    <a:lumOff val="25000"/>
                  </a:schemeClr>
                </a:solidFill>
                <a:latin typeface="Arial"/>
              </a:rPr>
              <a:t>which allows consumer facing companies to </a:t>
            </a:r>
            <a:r>
              <a:rPr lang="en-US" dirty="0" smtClean="0">
                <a:solidFill>
                  <a:schemeClr val="tx1">
                    <a:lumMod val="75000"/>
                    <a:lumOff val="25000"/>
                  </a:schemeClr>
                </a:solidFill>
                <a:latin typeface="Arial Black"/>
              </a:rPr>
              <a:t>support </a:t>
            </a:r>
            <a:r>
              <a:rPr lang="en-US" dirty="0" smtClean="0">
                <a:solidFill>
                  <a:schemeClr val="tx1">
                    <a:lumMod val="75000"/>
                    <a:lumOff val="25000"/>
                  </a:schemeClr>
                </a:solidFill>
                <a:latin typeface="Arial"/>
              </a:rPr>
              <a:t>their shoppers</a:t>
            </a:r>
            <a:r>
              <a:rPr lang="en-US" dirty="0" smtClean="0">
                <a:solidFill>
                  <a:schemeClr val="tx1">
                    <a:lumMod val="75000"/>
                    <a:lumOff val="25000"/>
                  </a:schemeClr>
                </a:solidFill>
                <a:latin typeface="Arial Black"/>
              </a:rPr>
              <a:t> anywhere, anytime, on any device </a:t>
            </a:r>
            <a:r>
              <a:rPr lang="en-US" dirty="0" smtClean="0">
                <a:solidFill>
                  <a:schemeClr val="tx1">
                    <a:lumMod val="75000"/>
                    <a:lumOff val="25000"/>
                  </a:schemeClr>
                </a:solidFill>
                <a:latin typeface="Arial"/>
              </a:rPr>
              <a:t>while</a:t>
            </a:r>
            <a:r>
              <a:rPr lang="en-US" dirty="0" smtClean="0">
                <a:solidFill>
                  <a:schemeClr val="tx1">
                    <a:lumMod val="75000"/>
                    <a:lumOff val="25000"/>
                  </a:schemeClr>
                </a:solidFill>
                <a:latin typeface="Arial Black"/>
              </a:rPr>
              <a:t> </a:t>
            </a:r>
            <a:r>
              <a:rPr lang="en-US" dirty="0" smtClean="0">
                <a:solidFill>
                  <a:schemeClr val="tx1">
                    <a:lumMod val="75000"/>
                    <a:lumOff val="25000"/>
                  </a:schemeClr>
                </a:solidFill>
                <a:latin typeface="Arial"/>
              </a:rPr>
              <a:t>providing a </a:t>
            </a:r>
            <a:r>
              <a:rPr lang="en-US" dirty="0" smtClean="0">
                <a:solidFill>
                  <a:schemeClr val="tx1">
                    <a:lumMod val="75000"/>
                    <a:lumOff val="25000"/>
                  </a:schemeClr>
                </a:solidFill>
                <a:latin typeface="Arial Black"/>
              </a:rPr>
              <a:t>superior retail experience.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388938" y="396875"/>
            <a:ext cx="5892800" cy="4421188"/>
          </a:xfrm>
          <a:ln/>
        </p:spPr>
      </p:sp>
      <p:sp>
        <p:nvSpPr>
          <p:cNvPr id="805891" name="Rectangle 3"/>
          <p:cNvSpPr>
            <a:spLocks noGrp="1" noChangeArrowheads="1"/>
          </p:cNvSpPr>
          <p:nvPr>
            <p:ph type="body" idx="1"/>
          </p:nvPr>
        </p:nvSpPr>
        <p:spPr>
          <a:xfrm>
            <a:off x="444606" y="6184795"/>
            <a:ext cx="5779876" cy="4441932"/>
          </a:xfrm>
        </p:spPr>
        <p:txBody>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sz="1400" kern="0" dirty="0" smtClean="0">
                <a:solidFill>
                  <a:sysClr val="windowText" lastClr="000000"/>
                </a:solidFill>
              </a:rPr>
              <a:t> Good afternoon, I’d like to thank everyone here for your warm welcome and I would like to congratulate the NRF on serving the needs of the retail industry for the past 100 years.</a:t>
            </a:r>
          </a:p>
          <a:p>
            <a:pPr marL="0" marR="0" lvl="0" indent="0" defTabSz="914400" eaLnBrk="1" fontAlgn="auto" latinLnBrk="0" hangingPunct="1">
              <a:lnSpc>
                <a:spcPct val="100000"/>
              </a:lnSpc>
              <a:spcBef>
                <a:spcPts val="0"/>
              </a:spcBef>
              <a:spcAft>
                <a:spcPts val="0"/>
              </a:spcAft>
              <a:buClrTx/>
              <a:buSzTx/>
              <a:tabLst/>
              <a:defRPr/>
            </a:pPr>
            <a:endParaRPr lang="en-GB" sz="1400"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sz="1400" kern="0" dirty="0" smtClean="0">
                <a:solidFill>
                  <a:sysClr val="windowText" lastClr="000000"/>
                </a:solidFill>
              </a:rPr>
              <a:t>It truly is an exciting accomplishment</a:t>
            </a:r>
            <a:r>
              <a:rPr lang="en-GB" sz="1400" kern="0" baseline="0" dirty="0" smtClean="0">
                <a:solidFill>
                  <a:sysClr val="windowText" lastClr="000000"/>
                </a:solidFill>
              </a:rPr>
              <a:t>, and </a:t>
            </a:r>
            <a:r>
              <a:rPr lang="en-GB" sz="1400" kern="0" dirty="0" smtClean="0">
                <a:solidFill>
                  <a:sysClr val="windowText" lastClr="000000"/>
                </a:solidFill>
              </a:rPr>
              <a:t>SAP looks forward to remaining a part of your continued success for the next 100 years!</a:t>
            </a:r>
          </a:p>
          <a:p>
            <a:pPr marL="0" marR="0" lvl="0" indent="0" defTabSz="914400" eaLnBrk="1" fontAlgn="auto" latinLnBrk="0" hangingPunct="1">
              <a:lnSpc>
                <a:spcPct val="100000"/>
              </a:lnSpc>
              <a:spcBef>
                <a:spcPts val="0"/>
              </a:spcBef>
              <a:spcAft>
                <a:spcPts val="0"/>
              </a:spcAft>
              <a:buClrTx/>
              <a:buSzTx/>
              <a:tabLst/>
              <a:defRPr/>
            </a:pPr>
            <a:endParaRPr lang="en-GB" sz="1400"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sz="1400" kern="0" dirty="0" smtClean="0">
                <a:solidFill>
                  <a:sysClr val="windowText" lastClr="000000"/>
                </a:solidFill>
              </a:rPr>
              <a:t> But, getting back to today</a:t>
            </a:r>
            <a:r>
              <a:rPr lang="en-GB" sz="1400" kern="0" baseline="0" dirty="0" smtClean="0">
                <a:solidFill>
                  <a:sysClr val="windowText" lastClr="000000"/>
                </a:solidFill>
              </a:rPr>
              <a:t> – I’ve got to tell you - </a:t>
            </a:r>
            <a:r>
              <a:rPr lang="en-GB" sz="1400" kern="0" dirty="0" smtClean="0">
                <a:solidFill>
                  <a:sysClr val="windowText" lastClr="000000"/>
                </a:solidFill>
              </a:rPr>
              <a:t>I am pleased to be here  with one of our great</a:t>
            </a:r>
            <a:r>
              <a:rPr lang="en-GB" sz="1400" kern="0" baseline="0" dirty="0" smtClean="0">
                <a:solidFill>
                  <a:sysClr val="windowText" lastClr="000000"/>
                </a:solidFill>
              </a:rPr>
              <a:t> customers - </a:t>
            </a:r>
            <a:r>
              <a:rPr lang="en-GB" sz="1400" kern="0" dirty="0" err="1" smtClean="0">
                <a:solidFill>
                  <a:sysClr val="windowText" lastClr="000000"/>
                </a:solidFill>
              </a:rPr>
              <a:t>Groupe</a:t>
            </a:r>
            <a:r>
              <a:rPr lang="en-GB" sz="1400" kern="0" dirty="0" smtClean="0">
                <a:solidFill>
                  <a:sysClr val="windowText" lastClr="000000"/>
                </a:solidFill>
              </a:rPr>
              <a:t> Casino.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en-GB" sz="1400"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sz="1400" kern="0" dirty="0" smtClean="0">
                <a:solidFill>
                  <a:sysClr val="windowText" lastClr="000000"/>
                </a:solidFill>
              </a:rPr>
              <a:t>Together, we are going to share with you how advances in technology and consumer power are allowing retailers to  innovate and deliver a powerful and personalized customer experience.</a:t>
            </a:r>
          </a:p>
          <a:p>
            <a:endParaRPr lang="en-GB" dirty="0"/>
          </a:p>
        </p:txBody>
      </p:sp>
      <p:sp>
        <p:nvSpPr>
          <p:cNvPr id="4" name="Rectangle 3"/>
          <p:cNvSpPr/>
          <p:nvPr/>
        </p:nvSpPr>
        <p:spPr>
          <a:xfrm>
            <a:off x="370505" y="4964113"/>
            <a:ext cx="5631674" cy="258532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kern="0" dirty="0" smtClean="0">
                <a:solidFill>
                  <a:sysClr val="windowText" lastClr="000000"/>
                </a:solidFill>
              </a:rPr>
              <a:t> ANNOUNCER:</a:t>
            </a:r>
          </a:p>
          <a:p>
            <a:pPr marL="0" marR="0" lvl="0" indent="0" defTabSz="914400" eaLnBrk="1" fontAlgn="auto" latinLnBrk="0" hangingPunct="1">
              <a:lnSpc>
                <a:spcPct val="100000"/>
              </a:lnSpc>
              <a:spcBef>
                <a:spcPts val="0"/>
              </a:spcBef>
              <a:spcAft>
                <a:spcPts val="0"/>
              </a:spcAft>
              <a:buClrTx/>
              <a:buSzTx/>
              <a:buFontTx/>
              <a:buNone/>
              <a:tabLst/>
              <a:defRPr/>
            </a:pPr>
            <a:r>
              <a:rPr lang="en-GB" kern="0" dirty="0" smtClean="0">
                <a:solidFill>
                  <a:sysClr val="windowText" lastClr="000000"/>
                </a:solidFill>
              </a:rPr>
              <a:t>Ladies and Gentlemen, please welcome Mr. Bob </a:t>
            </a:r>
            <a:r>
              <a:rPr lang="en-GB" kern="0" dirty="0" err="1" smtClean="0">
                <a:solidFill>
                  <a:sysClr val="windowText" lastClr="000000"/>
                </a:solidFill>
              </a:rPr>
              <a:t>Courteau</a:t>
            </a:r>
            <a:r>
              <a:rPr lang="en-GB" kern="0" dirty="0" smtClean="0">
                <a:solidFill>
                  <a:sysClr val="windowText" lastClr="000000"/>
                </a:solidFill>
              </a:rPr>
              <a:t>, President of SAP America</a:t>
            </a: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kern="0" dirty="0" smtClean="0">
                <a:solidFill>
                  <a:sysClr val="windowText" lastClr="000000"/>
                </a:solidFill>
              </a:rPr>
              <a:t>AV: Cue exciting music while Bob walks onto the stage.</a:t>
            </a: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kern="0" dirty="0" smtClean="0">
              <a:solidFill>
                <a:sysClr val="windowText" lastClr="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endParaRPr lang="de-DE" sz="800" kern="1200" noProof="1" smtClean="0">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rman 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353943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Oracle ist eine eingetragene Marke der Oracle Corporation.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 </a:t>
            </a:r>
          </a:p>
        </p:txBody>
      </p:sp>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Alle Rechte vorbehalten.</a:t>
            </a:r>
          </a:p>
        </p:txBody>
      </p:sp>
      <p:sp>
        <p:nvSpPr>
          <p:cNvPr id="6" name="TextBox 5"/>
          <p:cNvSpPr txBox="1"/>
          <p:nvPr userDrawn="1"/>
        </p:nvSpPr>
        <p:spPr bwMode="gray">
          <a:xfrm>
            <a:off x="4654800" y="1692000"/>
            <a:ext cx="4165200" cy="3139321"/>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Java ist eine eingetragene Marke von Sun Microsystems, Inc.</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JavaScript ist eine eingetragene Marke der Sun Microsystems, Inc., verwendet unter der Lizenz der von Netscape entwickelten und implementierten Technologie. </a:t>
            </a:r>
          </a:p>
          <a:p>
            <a:pPr marL="0" marR="0" indent="0" algn="l" defTabSz="914400" rtl="0" eaLnBrk="1" fontAlgn="t" latinLnBrk="0" hangingPunct="1">
              <a:lnSpc>
                <a:spcPct val="100000"/>
              </a:lnSpc>
              <a:spcBef>
                <a:spcPts val="400"/>
              </a:spcBef>
              <a:spcAft>
                <a:spcPts val="0"/>
              </a:spcAft>
              <a:buClrTx/>
              <a:buSzTx/>
              <a:buFontTx/>
              <a:buNone/>
              <a:tabLst/>
              <a:defRPr/>
            </a:pPr>
            <a:r>
              <a:rPr lang="de-DE" sz="8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de-DE" sz="8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de-DE" sz="8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‹Nr.›</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704" r:id="rId6"/>
    <p:sldLayoutId id="2147483689"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hyperlink" Target="http://www.google.com/imgres?imgurl=http://i.cmpnet.com/bmighty/images/slideshows/20090205/slide2.jpg&amp;imgrefurl=http://bmighty.informationweek.com/mobile/showArticle.jhtml?articleID=213202123&amp;usg=__tO_FY0V4JE9QNRODOO6bizYj40c=&amp;h=430&amp;w=430&amp;sz=22&amp;hl=en&amp;start=10&amp;itbs=1&amp;tbnid=JGArlnpmqnTe5M:&amp;tbnh=126&amp;tbnw=126&amp;prev=/images?q=Consumerization+of+Business&amp;hl=en&amp;rlz=1T4SKPB_enDE364&amp;prmdo=1&amp;tbs=isch:1"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hyperlink" Target="http://www.google.com/imgres?imgurl=http://www.bloggang.com/data/amarittadham/picture/1228983907.jpg&amp;imgrefurl=http://www.bloggang.com/viewdiary.php?id=amarittadham&amp;group=9&amp;month=12-2008&amp;date=11&amp;usg=__4fXWlPtrIfnqE8eh67pgh20MUHg=&amp;h=513&amp;w=744&amp;sz=43&amp;hl=en&amp;start=2&amp;itbs=1&amp;tbnid=frQ4zoVG8SEzHM:&amp;tbnh=97&amp;tbnw=141&amp;prev=/images?q=Wholesale&amp;hl=en&amp;sa=X&amp;rlz=1T4SKPB_enDE364&amp;prmdo=1&amp;tbs=isch:1&amp;prmd=n" TargetMode="External"/><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026537\AppData\Local\Microsoft\Windows\Temporary Internet Files\Content.IE5\EMGMY0RI\272120_l_srgb_s_gl[1].jpg"/>
          <p:cNvPicPr>
            <a:picLocks noChangeAspect="1" noChangeArrowheads="1"/>
          </p:cNvPicPr>
          <p:nvPr/>
        </p:nvPicPr>
        <p:blipFill>
          <a:blip r:embed="rId3" cstate="print"/>
          <a:srcRect/>
          <a:stretch>
            <a:fillRect/>
          </a:stretch>
        </p:blipFill>
        <p:spPr bwMode="auto">
          <a:xfrm>
            <a:off x="9525" y="916539"/>
            <a:ext cx="9144000" cy="6098072"/>
          </a:xfrm>
          <a:prstGeom prst="rect">
            <a:avLst/>
          </a:prstGeom>
          <a:noFill/>
        </p:spPr>
      </p:pic>
      <p:grpSp>
        <p:nvGrpSpPr>
          <p:cNvPr id="4" name="Group 5"/>
          <p:cNvGrpSpPr/>
          <p:nvPr/>
        </p:nvGrpSpPr>
        <p:grpSpPr>
          <a:xfrm>
            <a:off x="324000" y="-1"/>
            <a:ext cx="8496000" cy="6535739"/>
            <a:chOff x="324000" y="-1"/>
            <a:chExt cx="8496000" cy="6535739"/>
          </a:xfrm>
        </p:grpSpPr>
        <p:sp>
          <p:nvSpPr>
            <p:cNvPr id="7" name="Rectangle 6"/>
            <p:cNvSpPr/>
            <p:nvPr/>
          </p:nvSpPr>
          <p:spPr bwMode="gray">
            <a:xfrm>
              <a:off x="324000" y="-1"/>
              <a:ext cx="8496000" cy="2143126"/>
            </a:xfrm>
            <a:prstGeom prst="rect">
              <a:avLst/>
            </a:prstGeom>
            <a:solidFill>
              <a:srgbClr val="FFFFFF">
                <a:alpha val="27843"/>
              </a:srgb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p:txBody>
          <a:bodyPr/>
          <a:lstStyle/>
          <a:p>
            <a:r>
              <a:rPr lang="en-US" dirty="0" smtClean="0"/>
              <a:t>SAP Fashion Press Event</a:t>
            </a:r>
            <a:endParaRPr lang="en-US" dirty="0"/>
          </a:p>
        </p:txBody>
      </p:sp>
      <p:sp>
        <p:nvSpPr>
          <p:cNvPr id="3" name="Subtitle 2"/>
          <p:cNvSpPr>
            <a:spLocks noGrp="1"/>
          </p:cNvSpPr>
          <p:nvPr>
            <p:ph type="subTitle" idx="1"/>
          </p:nvPr>
        </p:nvSpPr>
        <p:spPr>
          <a:xfrm>
            <a:off x="441525" y="1236663"/>
            <a:ext cx="8280000" cy="492443"/>
          </a:xfrm>
        </p:spPr>
        <p:txBody>
          <a:bodyPr/>
          <a:lstStyle/>
          <a:p>
            <a:r>
              <a:rPr lang="en-US" dirty="0" smtClean="0"/>
              <a:t>Stefan Gruler</a:t>
            </a:r>
          </a:p>
          <a:p>
            <a:r>
              <a:rPr lang="en-US" dirty="0" smtClean="0"/>
              <a:t>SAP AG</a:t>
            </a:r>
          </a:p>
          <a:p>
            <a:r>
              <a:rPr lang="en-US" dirty="0" smtClean="0"/>
              <a:t>February 10</a:t>
            </a:r>
            <a:r>
              <a:rPr lang="en-US" baseline="30000" dirty="0" smtClean="0"/>
              <a:t>th</a:t>
            </a:r>
            <a:r>
              <a:rPr lang="en-US" dirty="0" smtClean="0"/>
              <a:t>, 2011 </a:t>
            </a:r>
            <a:r>
              <a:rPr lang="en-US" smtClean="0"/>
              <a:t>I </a:t>
            </a:r>
            <a:r>
              <a:rPr lang="en-US" smtClean="0"/>
              <a:t>Florence, </a:t>
            </a:r>
            <a:r>
              <a:rPr lang="en-US" dirty="0" smtClean="0"/>
              <a:t>Italy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7751" y="324000"/>
            <a:ext cx="8496000" cy="756000"/>
          </a:xfrm>
        </p:spPr>
        <p:txBody>
          <a:bodyPr/>
          <a:lstStyle/>
          <a:p>
            <a:r>
              <a:rPr lang="en-US" dirty="0" smtClean="0"/>
              <a:t>Key trends are challenging growth      </a:t>
            </a:r>
            <a:br>
              <a:rPr lang="en-US" dirty="0" smtClean="0"/>
            </a:br>
            <a:r>
              <a:rPr lang="en-US" sz="1800" dirty="0" smtClean="0">
                <a:latin typeface="+mn-lt"/>
              </a:rPr>
              <a:t>Driving the need for constant innovation</a:t>
            </a:r>
            <a:endParaRPr lang="en-US" sz="1800" dirty="0">
              <a:latin typeface="+mn-lt"/>
            </a:endParaRPr>
          </a:p>
        </p:txBody>
      </p:sp>
      <p:sp>
        <p:nvSpPr>
          <p:cNvPr id="7" name="Text Box 9"/>
          <p:cNvSpPr txBox="1">
            <a:spLocks noChangeArrowheads="1"/>
          </p:cNvSpPr>
          <p:nvPr/>
        </p:nvSpPr>
        <p:spPr bwMode="gray">
          <a:xfrm>
            <a:off x="1970881" y="1942913"/>
            <a:ext cx="1586135" cy="584200"/>
          </a:xfrm>
          <a:prstGeom prst="rect">
            <a:avLst/>
          </a:prstGeom>
          <a:solidFill>
            <a:schemeClr val="tx2"/>
          </a:solidFill>
          <a:ln w="12700" algn="ctr">
            <a:solidFill>
              <a:srgbClr val="C6C6C6"/>
            </a:solidFill>
            <a:round/>
            <a:headEnd/>
            <a:tailEnd/>
          </a:ln>
        </p:spPr>
        <p:txBody>
          <a:bodyPr tIns="91440" bIns="91440"/>
          <a:lstStyle/>
          <a:p>
            <a:pPr algn="ctr">
              <a:lnSpc>
                <a:spcPct val="90000"/>
              </a:lnSpc>
              <a:buClr>
                <a:schemeClr val="tx2"/>
              </a:buClr>
            </a:pPr>
            <a:r>
              <a:rPr lang="en-US" sz="1400" dirty="0" smtClean="0">
                <a:solidFill>
                  <a:schemeClr val="bg1"/>
                </a:solidFill>
              </a:rPr>
              <a:t>Mobile   Revolution </a:t>
            </a:r>
            <a:endParaRPr lang="en-US" sz="1400" dirty="0">
              <a:solidFill>
                <a:schemeClr val="bg1"/>
              </a:solidFill>
            </a:endParaRPr>
          </a:p>
        </p:txBody>
      </p:sp>
      <p:sp>
        <p:nvSpPr>
          <p:cNvPr id="8" name="Text Box 11"/>
          <p:cNvSpPr txBox="1">
            <a:spLocks noChangeArrowheads="1"/>
          </p:cNvSpPr>
          <p:nvPr/>
        </p:nvSpPr>
        <p:spPr bwMode="gray">
          <a:xfrm>
            <a:off x="3779837" y="1942913"/>
            <a:ext cx="1581912" cy="584200"/>
          </a:xfrm>
          <a:prstGeom prst="rect">
            <a:avLst/>
          </a:prstGeom>
          <a:solidFill>
            <a:schemeClr val="tx2"/>
          </a:solidFill>
          <a:ln w="12700" algn="ctr">
            <a:solidFill>
              <a:srgbClr val="C6C6C6"/>
            </a:solidFill>
            <a:round/>
            <a:headEnd/>
            <a:tailEnd/>
          </a:ln>
        </p:spPr>
        <p:txBody>
          <a:bodyPr tIns="91440" bIns="91440"/>
          <a:lstStyle/>
          <a:p>
            <a:pPr algn="ctr">
              <a:lnSpc>
                <a:spcPct val="90000"/>
              </a:lnSpc>
              <a:buClr>
                <a:schemeClr val="tx2"/>
              </a:buClr>
            </a:pPr>
            <a:r>
              <a:rPr lang="en-US" sz="1400" dirty="0" smtClean="0">
                <a:solidFill>
                  <a:schemeClr val="bg1"/>
                </a:solidFill>
              </a:rPr>
              <a:t>Globalization and Consolidation</a:t>
            </a:r>
            <a:endParaRPr lang="en-US" sz="1400" dirty="0">
              <a:solidFill>
                <a:schemeClr val="bg1"/>
              </a:solidFill>
            </a:endParaRPr>
          </a:p>
        </p:txBody>
      </p:sp>
      <p:sp>
        <p:nvSpPr>
          <p:cNvPr id="9" name="Text Box 15"/>
          <p:cNvSpPr txBox="1">
            <a:spLocks noChangeArrowheads="1"/>
          </p:cNvSpPr>
          <p:nvPr/>
        </p:nvSpPr>
        <p:spPr bwMode="gray">
          <a:xfrm>
            <a:off x="5588793" y="1942913"/>
            <a:ext cx="1581912" cy="584200"/>
          </a:xfrm>
          <a:prstGeom prst="rect">
            <a:avLst/>
          </a:prstGeom>
          <a:solidFill>
            <a:schemeClr val="tx2"/>
          </a:solidFill>
          <a:ln w="12700" algn="ctr">
            <a:solidFill>
              <a:srgbClr val="C6C6C6"/>
            </a:solidFill>
            <a:round/>
            <a:headEnd/>
            <a:tailEnd/>
          </a:ln>
        </p:spPr>
        <p:txBody>
          <a:bodyPr tIns="91440" bIns="91440"/>
          <a:lstStyle/>
          <a:p>
            <a:pPr algn="ctr">
              <a:lnSpc>
                <a:spcPct val="90000"/>
              </a:lnSpc>
              <a:buClr>
                <a:schemeClr val="tx2"/>
              </a:buClr>
            </a:pPr>
            <a:r>
              <a:rPr lang="en-US" sz="1400" dirty="0" smtClean="0">
                <a:solidFill>
                  <a:schemeClr val="bg1"/>
                </a:solidFill>
              </a:rPr>
              <a:t>Price and Margin Pressures</a:t>
            </a:r>
            <a:endParaRPr lang="en-US" sz="1400" dirty="0">
              <a:solidFill>
                <a:schemeClr val="bg1"/>
              </a:solidFill>
            </a:endParaRPr>
          </a:p>
        </p:txBody>
      </p:sp>
      <p:sp>
        <p:nvSpPr>
          <p:cNvPr id="10" name="Text Box 13"/>
          <p:cNvSpPr txBox="1">
            <a:spLocks noChangeArrowheads="1"/>
          </p:cNvSpPr>
          <p:nvPr/>
        </p:nvSpPr>
        <p:spPr bwMode="gray">
          <a:xfrm>
            <a:off x="161925" y="1942913"/>
            <a:ext cx="1581912" cy="584200"/>
          </a:xfrm>
          <a:prstGeom prst="rect">
            <a:avLst/>
          </a:prstGeom>
          <a:solidFill>
            <a:schemeClr val="tx2"/>
          </a:solidFill>
          <a:ln w="12700" algn="ctr">
            <a:solidFill>
              <a:srgbClr val="C6C6C6"/>
            </a:solidFill>
            <a:round/>
            <a:headEnd/>
            <a:tailEnd/>
          </a:ln>
        </p:spPr>
        <p:txBody>
          <a:bodyPr tIns="91440" bIns="91440"/>
          <a:lstStyle/>
          <a:p>
            <a:pPr algn="ctr">
              <a:lnSpc>
                <a:spcPct val="90000"/>
              </a:lnSpc>
              <a:buClr>
                <a:schemeClr val="tx2"/>
              </a:buClr>
            </a:pPr>
            <a:r>
              <a:rPr lang="en-US" sz="1400" dirty="0" smtClean="0">
                <a:solidFill>
                  <a:schemeClr val="bg1"/>
                </a:solidFill>
              </a:rPr>
              <a:t>Powerful Customers </a:t>
            </a:r>
            <a:endParaRPr lang="en-US" sz="1400" dirty="0">
              <a:solidFill>
                <a:schemeClr val="bg1"/>
              </a:solidFill>
            </a:endParaRPr>
          </a:p>
        </p:txBody>
      </p:sp>
      <p:sp>
        <p:nvSpPr>
          <p:cNvPr id="11" name="Text Box 7"/>
          <p:cNvSpPr txBox="1">
            <a:spLocks noChangeArrowheads="1"/>
          </p:cNvSpPr>
          <p:nvPr/>
        </p:nvSpPr>
        <p:spPr bwMode="gray">
          <a:xfrm>
            <a:off x="7397750" y="1942913"/>
            <a:ext cx="1581912" cy="584200"/>
          </a:xfrm>
          <a:prstGeom prst="rect">
            <a:avLst/>
          </a:prstGeom>
          <a:solidFill>
            <a:schemeClr val="tx2"/>
          </a:solidFill>
          <a:ln w="12700" algn="ctr">
            <a:solidFill>
              <a:srgbClr val="C6C6C6"/>
            </a:solidFill>
            <a:round/>
            <a:headEnd/>
            <a:tailEnd/>
          </a:ln>
        </p:spPr>
        <p:txBody>
          <a:bodyPr tIns="91440" bIns="91440"/>
          <a:lstStyle/>
          <a:p>
            <a:pPr algn="ctr">
              <a:lnSpc>
                <a:spcPct val="90000"/>
              </a:lnSpc>
              <a:buClr>
                <a:schemeClr val="tx2"/>
              </a:buClr>
            </a:pPr>
            <a:r>
              <a:rPr lang="en-US" sz="1400" dirty="0" smtClean="0">
                <a:solidFill>
                  <a:schemeClr val="bg1"/>
                </a:solidFill>
              </a:rPr>
              <a:t>Speed to Market</a:t>
            </a:r>
            <a:endParaRPr lang="en-US" sz="1400" dirty="0">
              <a:solidFill>
                <a:schemeClr val="bg1"/>
              </a:solidFill>
            </a:endParaRPr>
          </a:p>
        </p:txBody>
      </p:sp>
      <p:sp>
        <p:nvSpPr>
          <p:cNvPr id="12" name="Text Box 17"/>
          <p:cNvSpPr txBox="1">
            <a:spLocks noChangeArrowheads="1"/>
          </p:cNvSpPr>
          <p:nvPr/>
        </p:nvSpPr>
        <p:spPr bwMode="gray">
          <a:xfrm>
            <a:off x="1970881" y="3851088"/>
            <a:ext cx="1581912" cy="1684337"/>
          </a:xfrm>
          <a:prstGeom prst="rect">
            <a:avLst/>
          </a:prstGeom>
          <a:solidFill>
            <a:srgbClr val="DDDDDD"/>
          </a:solidFill>
          <a:ln w="12700" algn="ctr">
            <a:noFill/>
            <a:round/>
            <a:headEnd/>
            <a:tailEnd/>
          </a:ln>
        </p:spPr>
        <p:txBody>
          <a:bodyPr tIns="365760" bIns="91440"/>
          <a:lstStyle/>
          <a:p>
            <a:pPr marL="171450" indent="-171450" algn="l">
              <a:spcBef>
                <a:spcPts val="600"/>
              </a:spcBef>
              <a:buClr>
                <a:schemeClr val="accent1"/>
              </a:buClr>
              <a:buSzPct val="80000"/>
              <a:buFont typeface="Wingdings" pitchFamily="2" charset="2"/>
              <a:buChar char=""/>
            </a:pPr>
            <a:r>
              <a:rPr lang="en-US" sz="1200" dirty="0" smtClean="0"/>
              <a:t>Consumers are always connected </a:t>
            </a:r>
            <a:endParaRPr lang="en-US" sz="1200" dirty="0"/>
          </a:p>
        </p:txBody>
      </p:sp>
      <p:sp>
        <p:nvSpPr>
          <p:cNvPr id="13" name="Text Box 18"/>
          <p:cNvSpPr txBox="1">
            <a:spLocks noChangeArrowheads="1"/>
          </p:cNvSpPr>
          <p:nvPr/>
        </p:nvSpPr>
        <p:spPr bwMode="gray">
          <a:xfrm>
            <a:off x="3779837" y="3851088"/>
            <a:ext cx="1581912" cy="1684337"/>
          </a:xfrm>
          <a:prstGeom prst="rect">
            <a:avLst/>
          </a:prstGeom>
          <a:solidFill>
            <a:srgbClr val="DDDDDD"/>
          </a:solidFill>
          <a:ln w="12700" algn="ctr">
            <a:noFill/>
            <a:round/>
            <a:headEnd/>
            <a:tailEnd/>
          </a:ln>
        </p:spPr>
        <p:txBody>
          <a:bodyPr tIns="365760" bIns="91440"/>
          <a:lstStyle/>
          <a:p>
            <a:pPr marL="171450" indent="-171450" algn="l">
              <a:spcBef>
                <a:spcPts val="600"/>
              </a:spcBef>
              <a:buClr>
                <a:schemeClr val="accent1"/>
              </a:buClr>
              <a:buSzPct val="80000"/>
              <a:buFont typeface="Wingdings" pitchFamily="2" charset="2"/>
              <a:buChar char=""/>
            </a:pPr>
            <a:r>
              <a:rPr lang="en-US" sz="1200" dirty="0" smtClean="0"/>
              <a:t>Global expansion with local assortments</a:t>
            </a:r>
            <a:endParaRPr lang="en-US" sz="1200" dirty="0"/>
          </a:p>
        </p:txBody>
      </p:sp>
      <p:sp>
        <p:nvSpPr>
          <p:cNvPr id="14" name="Text Box 19"/>
          <p:cNvSpPr txBox="1">
            <a:spLocks noChangeArrowheads="1"/>
          </p:cNvSpPr>
          <p:nvPr/>
        </p:nvSpPr>
        <p:spPr bwMode="gray">
          <a:xfrm>
            <a:off x="5588793" y="3851088"/>
            <a:ext cx="1581912" cy="1684337"/>
          </a:xfrm>
          <a:prstGeom prst="rect">
            <a:avLst/>
          </a:prstGeom>
          <a:solidFill>
            <a:srgbClr val="DDDDDD"/>
          </a:solidFill>
          <a:ln w="12700" algn="ctr">
            <a:noFill/>
            <a:round/>
            <a:headEnd/>
            <a:tailEnd/>
          </a:ln>
        </p:spPr>
        <p:txBody>
          <a:bodyPr tIns="365760" bIns="91440"/>
          <a:lstStyle/>
          <a:p>
            <a:pPr marL="169863" indent="-169863" algn="l">
              <a:spcBef>
                <a:spcPts val="600"/>
              </a:spcBef>
              <a:buClr>
                <a:schemeClr val="accent1"/>
              </a:buClr>
              <a:buSzPct val="80000"/>
              <a:buFont typeface="Wingdings" pitchFamily="2" charset="2"/>
              <a:buChar char=""/>
            </a:pPr>
            <a:r>
              <a:rPr lang="en-US" sz="1200" dirty="0" smtClean="0"/>
              <a:t>Competition and  </a:t>
            </a:r>
            <a:r>
              <a:rPr lang="en-US" sz="1200" dirty="0" err="1" smtClean="0"/>
              <a:t>siloed</a:t>
            </a:r>
            <a:r>
              <a:rPr lang="en-US" sz="1200" dirty="0" smtClean="0"/>
              <a:t> channel operations have shrunk profitability levels</a:t>
            </a:r>
          </a:p>
        </p:txBody>
      </p:sp>
      <p:sp>
        <p:nvSpPr>
          <p:cNvPr id="15" name="Text Box 16"/>
          <p:cNvSpPr txBox="1">
            <a:spLocks noChangeArrowheads="1"/>
          </p:cNvSpPr>
          <p:nvPr/>
        </p:nvSpPr>
        <p:spPr bwMode="gray">
          <a:xfrm>
            <a:off x="161925" y="3851088"/>
            <a:ext cx="1581912" cy="1684337"/>
          </a:xfrm>
          <a:prstGeom prst="rect">
            <a:avLst/>
          </a:prstGeom>
          <a:solidFill>
            <a:srgbClr val="DDDDDD"/>
          </a:solidFill>
          <a:ln w="12700" algn="ctr">
            <a:noFill/>
            <a:round/>
            <a:headEnd/>
            <a:tailEnd/>
          </a:ln>
        </p:spPr>
        <p:txBody>
          <a:bodyPr tIns="365760" bIns="91440"/>
          <a:lstStyle/>
          <a:p>
            <a:pPr marL="171450" indent="-171450" algn="l">
              <a:spcBef>
                <a:spcPts val="600"/>
              </a:spcBef>
              <a:buClr>
                <a:schemeClr val="accent1"/>
              </a:buClr>
              <a:buSzPct val="80000"/>
              <a:buFont typeface="Wingdings" pitchFamily="2" charset="2"/>
              <a:buChar char=""/>
            </a:pPr>
            <a:r>
              <a:rPr lang="en-US" sz="1200" dirty="0" smtClean="0"/>
              <a:t>Engage customers with an abundance of options across channels </a:t>
            </a:r>
            <a:endParaRPr lang="en-US" sz="1200" dirty="0"/>
          </a:p>
        </p:txBody>
      </p:sp>
      <p:sp>
        <p:nvSpPr>
          <p:cNvPr id="16" name="Text Box 20"/>
          <p:cNvSpPr txBox="1">
            <a:spLocks noChangeArrowheads="1"/>
          </p:cNvSpPr>
          <p:nvPr/>
        </p:nvSpPr>
        <p:spPr bwMode="gray">
          <a:xfrm>
            <a:off x="7397750" y="3851088"/>
            <a:ext cx="1581912" cy="1684337"/>
          </a:xfrm>
          <a:prstGeom prst="rect">
            <a:avLst/>
          </a:prstGeom>
          <a:solidFill>
            <a:srgbClr val="DDDDDD"/>
          </a:solidFill>
          <a:ln w="12700" algn="ctr">
            <a:noFill/>
            <a:round/>
            <a:headEnd/>
            <a:tailEnd/>
          </a:ln>
        </p:spPr>
        <p:txBody>
          <a:bodyPr tIns="365760" bIns="91440"/>
          <a:lstStyle/>
          <a:p>
            <a:pPr marL="169863" indent="-169863" algn="l">
              <a:spcBef>
                <a:spcPts val="600"/>
              </a:spcBef>
              <a:buClr>
                <a:schemeClr val="accent1"/>
              </a:buClr>
              <a:buSzPct val="80000"/>
              <a:buFont typeface="Wingdings" pitchFamily="2" charset="2"/>
              <a:buChar char=""/>
            </a:pPr>
            <a:r>
              <a:rPr lang="en-US" sz="1200" dirty="0" smtClean="0"/>
              <a:t>Shortened selling cycles have challenged traditional buying and distribution strategies</a:t>
            </a:r>
            <a:endParaRPr lang="en-US" sz="1200" dirty="0"/>
          </a:p>
        </p:txBody>
      </p:sp>
      <p:pic>
        <p:nvPicPr>
          <p:cNvPr id="23" name="Picture 22" descr="C:\Documents and Settings\I023577\My Documents\My Work\2011 Content\Assets\Photos\customer buying with credit card 2.JPG"/>
          <p:cNvPicPr>
            <a:picLocks noChangeAspect="1" noChangeArrowheads="1"/>
          </p:cNvPicPr>
          <p:nvPr/>
        </p:nvPicPr>
        <p:blipFill>
          <a:blip r:embed="rId3" cstate="print"/>
          <a:srcRect l="24527" t="9519" r="22965" b="15740"/>
          <a:stretch>
            <a:fillRect/>
          </a:stretch>
        </p:blipFill>
        <p:spPr bwMode="auto">
          <a:xfrm>
            <a:off x="166250" y="2544509"/>
            <a:ext cx="1570368" cy="1489815"/>
          </a:xfrm>
          <a:prstGeom prst="rect">
            <a:avLst/>
          </a:prstGeom>
          <a:noFill/>
        </p:spPr>
      </p:pic>
      <p:pic>
        <p:nvPicPr>
          <p:cNvPr id="24" name="Picture 2" descr="C:\Documents and Settings\I023577\My Documents\My Work\2011 Content\Assets\Photos\Mobile 2.JPG"/>
          <p:cNvPicPr>
            <a:picLocks noChangeAspect="1" noChangeArrowheads="1"/>
          </p:cNvPicPr>
          <p:nvPr/>
        </p:nvPicPr>
        <p:blipFill>
          <a:blip r:embed="rId4" cstate="print"/>
          <a:srcRect r="37805" b="10489"/>
          <a:stretch>
            <a:fillRect/>
          </a:stretch>
        </p:blipFill>
        <p:spPr bwMode="auto">
          <a:xfrm>
            <a:off x="1984433" y="2503554"/>
            <a:ext cx="1563439" cy="1544273"/>
          </a:xfrm>
          <a:prstGeom prst="rect">
            <a:avLst/>
          </a:prstGeom>
          <a:noFill/>
        </p:spPr>
      </p:pic>
      <p:pic>
        <p:nvPicPr>
          <p:cNvPr id="25" name="Picture 3" descr="C:\Documents and Settings\I023577\My Documents\My Work\2011 Content\Assets\Photos\c store with basket.JPG"/>
          <p:cNvPicPr>
            <a:picLocks noChangeAspect="1" noChangeArrowheads="1"/>
          </p:cNvPicPr>
          <p:nvPr/>
        </p:nvPicPr>
        <p:blipFill>
          <a:blip r:embed="rId5" cstate="print"/>
          <a:srcRect l="23108" t="12008" r="16206" b="49259"/>
          <a:stretch>
            <a:fillRect/>
          </a:stretch>
        </p:blipFill>
        <p:spPr bwMode="auto">
          <a:xfrm>
            <a:off x="3775826" y="2541495"/>
            <a:ext cx="1569492" cy="1506332"/>
          </a:xfrm>
          <a:prstGeom prst="rect">
            <a:avLst/>
          </a:prstGeom>
          <a:noFill/>
        </p:spPr>
      </p:pic>
      <p:pic>
        <p:nvPicPr>
          <p:cNvPr id="26" name="Picture 4" descr="C:\Documents and Settings\I023577\My Documents\My Work\2011 Content\Assets\Photos\fashion store.JPG"/>
          <p:cNvPicPr>
            <a:picLocks noChangeAspect="1" noChangeArrowheads="1"/>
          </p:cNvPicPr>
          <p:nvPr/>
        </p:nvPicPr>
        <p:blipFill>
          <a:blip r:embed="rId6" cstate="print"/>
          <a:srcRect t="42514" r="67848" b="17415"/>
          <a:stretch>
            <a:fillRect/>
          </a:stretch>
        </p:blipFill>
        <p:spPr bwMode="auto">
          <a:xfrm>
            <a:off x="7410895" y="2548635"/>
            <a:ext cx="1562986" cy="1509675"/>
          </a:xfrm>
          <a:prstGeom prst="rect">
            <a:avLst/>
          </a:prstGeom>
          <a:noFill/>
        </p:spPr>
      </p:pic>
      <p:pic>
        <p:nvPicPr>
          <p:cNvPr id="27" name="Picture 5" descr="C:\Documents and Settings\I023577\My Documents\My Work\2011 Content\Assets\Photos\checkout .JPG"/>
          <p:cNvPicPr>
            <a:picLocks noChangeAspect="1" noChangeArrowheads="1"/>
          </p:cNvPicPr>
          <p:nvPr/>
        </p:nvPicPr>
        <p:blipFill>
          <a:blip r:embed="rId7" cstate="print"/>
          <a:srcRect l="46943" t="25257" r="29363" b="40135"/>
          <a:stretch>
            <a:fillRect/>
          </a:stretch>
        </p:blipFill>
        <p:spPr bwMode="auto">
          <a:xfrm>
            <a:off x="5612639" y="2538003"/>
            <a:ext cx="1553704" cy="152045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ChangeArrowheads="1"/>
          </p:cNvSpPr>
          <p:nvPr/>
        </p:nvSpPr>
        <p:spPr bwMode="gray">
          <a:xfrm>
            <a:off x="178935" y="1197103"/>
            <a:ext cx="8766945" cy="4540062"/>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38100"/>
          </a:sp3d>
        </p:spPr>
        <p:txBody>
          <a:bodyPr lIns="90000" tIns="108000" rIns="90000" bIns="46800" anchor="t" anchorCtr="0"/>
          <a:lstStyle/>
          <a:p>
            <a:pPr algn="ctr">
              <a:buNone/>
              <a:defRPr/>
            </a:pPr>
            <a:endParaRPr lang="de-DE" b="1" dirty="0">
              <a:solidFill>
                <a:srgbClr val="000000"/>
              </a:solidFill>
              <a:latin typeface="Arial" pitchFamily="34" charset="0"/>
            </a:endParaRPr>
          </a:p>
        </p:txBody>
      </p:sp>
      <p:sp>
        <p:nvSpPr>
          <p:cNvPr id="9" name="TextBox 9"/>
          <p:cNvSpPr txBox="1">
            <a:spLocks noChangeArrowheads="1"/>
          </p:cNvSpPr>
          <p:nvPr/>
        </p:nvSpPr>
        <p:spPr bwMode="auto">
          <a:xfrm>
            <a:off x="225535" y="1197520"/>
            <a:ext cx="6471076" cy="369332"/>
          </a:xfrm>
          <a:prstGeom prst="rect">
            <a:avLst/>
          </a:prstGeom>
          <a:noFill/>
          <a:ln w="9525">
            <a:noFill/>
            <a:miter lim="800000"/>
            <a:headEnd/>
            <a:tailEnd/>
          </a:ln>
        </p:spPr>
        <p:txBody>
          <a:bodyPr wrap="square">
            <a:spAutoFit/>
          </a:bodyPr>
          <a:lstStyle/>
          <a:p>
            <a:pPr>
              <a:spcBef>
                <a:spcPct val="0"/>
              </a:spcBef>
              <a:buFont typeface="Wingdings" pitchFamily="2" charset="2"/>
              <a:buNone/>
            </a:pPr>
            <a:r>
              <a:rPr lang="en-US" b="1" dirty="0" smtClean="0">
                <a:solidFill>
                  <a:schemeClr val="accent2"/>
                </a:solidFill>
                <a:latin typeface="+mn-lt"/>
              </a:rPr>
              <a:t>The future shape of retailing</a:t>
            </a:r>
            <a:endParaRPr lang="en-US" b="1" dirty="0">
              <a:solidFill>
                <a:schemeClr val="accent2"/>
              </a:solidFill>
              <a:latin typeface="+mn-lt"/>
            </a:endParaRPr>
          </a:p>
        </p:txBody>
      </p:sp>
      <p:pic>
        <p:nvPicPr>
          <p:cNvPr id="17" name="Picture 4" descr="http://pro.corbis.com/images/42-21916295.jpg?size=572&amp;uid=0d8a427d-2d2f-46d3-9f3c-d43e176bd014&amp;uniqID=41919f8c-f4b8-4fd7-8350-81485ae78bb9"/>
          <p:cNvPicPr>
            <a:picLocks noChangeAspect="1" noChangeArrowheads="1"/>
          </p:cNvPicPr>
          <p:nvPr/>
        </p:nvPicPr>
        <p:blipFill>
          <a:blip r:embed="rId3" cstate="email"/>
          <a:srcRect/>
          <a:stretch>
            <a:fillRect/>
          </a:stretch>
        </p:blipFill>
        <p:spPr bwMode="auto">
          <a:xfrm>
            <a:off x="266408" y="4274126"/>
            <a:ext cx="860742" cy="640080"/>
          </a:xfrm>
          <a:prstGeom prst="rect">
            <a:avLst/>
          </a:prstGeom>
          <a:noFill/>
          <a:ln w="9525">
            <a:noFill/>
            <a:miter lim="800000"/>
            <a:headEnd/>
            <a:tailEnd/>
          </a:ln>
        </p:spPr>
      </p:pic>
      <p:pic>
        <p:nvPicPr>
          <p:cNvPr id="814086" name="Picture 6"/>
          <p:cNvPicPr>
            <a:picLocks noChangeAspect="1" noChangeArrowheads="1"/>
          </p:cNvPicPr>
          <p:nvPr/>
        </p:nvPicPr>
        <p:blipFill>
          <a:blip r:embed="rId4" cstate="email"/>
          <a:srcRect/>
          <a:stretch>
            <a:fillRect/>
          </a:stretch>
        </p:blipFill>
        <p:spPr bwMode="gray">
          <a:xfrm>
            <a:off x="266408" y="3420279"/>
            <a:ext cx="888617" cy="550351"/>
          </a:xfrm>
          <a:prstGeom prst="rect">
            <a:avLst/>
          </a:prstGeom>
          <a:noFill/>
          <a:ln w="12700" cap="flat" cmpd="sng" algn="ctr">
            <a:noFill/>
            <a:prstDash val="solid"/>
            <a:miter lim="800000"/>
            <a:headEnd/>
            <a:tailEnd/>
          </a:ln>
          <a:effectLst/>
        </p:spPr>
      </p:pic>
      <p:pic>
        <p:nvPicPr>
          <p:cNvPr id="837634" name="Picture 2" descr="http://t3.gstatic.com/images?q=tbn:JGArlnpmqnTe5M:http://i.cmpnet.com/bmighty/images/slideshows/20090205/slide2.jpg">
            <a:hlinkClick r:id="rId5"/>
          </p:cNvPr>
          <p:cNvPicPr>
            <a:picLocks noChangeAspect="1" noChangeArrowheads="1"/>
          </p:cNvPicPr>
          <p:nvPr/>
        </p:nvPicPr>
        <p:blipFill>
          <a:blip r:embed="rId6" cstate="print"/>
          <a:srcRect/>
          <a:stretch>
            <a:fillRect/>
          </a:stretch>
        </p:blipFill>
        <p:spPr bwMode="auto">
          <a:xfrm>
            <a:off x="266408" y="2430085"/>
            <a:ext cx="891222" cy="655320"/>
          </a:xfrm>
          <a:prstGeom prst="rect">
            <a:avLst/>
          </a:prstGeom>
          <a:noFill/>
        </p:spPr>
      </p:pic>
      <p:pic>
        <p:nvPicPr>
          <p:cNvPr id="16" name="Picture 61"/>
          <p:cNvPicPr>
            <a:picLocks noChangeAspect="1" noChangeArrowheads="1"/>
          </p:cNvPicPr>
          <p:nvPr/>
        </p:nvPicPr>
        <p:blipFill>
          <a:blip r:embed="rId7" cstate="print"/>
          <a:srcRect l="10550" r="21388"/>
          <a:stretch>
            <a:fillRect/>
          </a:stretch>
        </p:blipFill>
        <p:spPr bwMode="auto">
          <a:xfrm rot="60000">
            <a:off x="271230" y="5020386"/>
            <a:ext cx="825821" cy="559727"/>
          </a:xfrm>
          <a:prstGeom prst="rect">
            <a:avLst/>
          </a:prstGeom>
          <a:noFill/>
          <a:ln>
            <a:noFill/>
          </a:ln>
        </p:spPr>
      </p:pic>
      <p:pic>
        <p:nvPicPr>
          <p:cNvPr id="15" name="Picture 2"/>
          <p:cNvPicPr>
            <a:picLocks noChangeAspect="1" noChangeArrowheads="1"/>
          </p:cNvPicPr>
          <p:nvPr/>
        </p:nvPicPr>
        <p:blipFill>
          <a:blip r:embed="rId8" cstate="print"/>
          <a:srcRect t="50354" r="39278"/>
          <a:stretch>
            <a:fillRect/>
          </a:stretch>
        </p:blipFill>
        <p:spPr bwMode="auto">
          <a:xfrm>
            <a:off x="266408" y="1591897"/>
            <a:ext cx="890608" cy="650983"/>
          </a:xfrm>
          <a:prstGeom prst="rect">
            <a:avLst/>
          </a:prstGeom>
          <a:noFill/>
          <a:ln w="9525">
            <a:noFill/>
            <a:miter lim="800000"/>
            <a:headEnd/>
            <a:tailEnd/>
          </a:ln>
          <a:effectLst/>
        </p:spPr>
      </p:pic>
      <p:sp>
        <p:nvSpPr>
          <p:cNvPr id="19" name="Textfeld 4"/>
          <p:cNvSpPr txBox="1"/>
          <p:nvPr/>
        </p:nvSpPr>
        <p:spPr>
          <a:xfrm>
            <a:off x="1180286" y="1509778"/>
            <a:ext cx="7491274" cy="845360"/>
          </a:xfrm>
          <a:prstGeom prst="rect">
            <a:avLst/>
          </a:prstGeom>
          <a:noFill/>
        </p:spPr>
        <p:txBody>
          <a:bodyPr wrap="square" rtlCol="0">
            <a:spAutoFit/>
          </a:bodyPr>
          <a:lstStyle/>
          <a:p>
            <a:pPr>
              <a:spcBef>
                <a:spcPts val="0"/>
              </a:spcBef>
              <a:buSzPct val="112000"/>
              <a:buFont typeface="Wingdings" pitchFamily="2" charset="2"/>
              <a:buNone/>
            </a:pPr>
            <a:r>
              <a:rPr lang="en-US" sz="1600" b="1" dirty="0" smtClean="0"/>
              <a:t>Multi-Channel Retailing </a:t>
            </a:r>
          </a:p>
          <a:p>
            <a:pPr>
              <a:spcBef>
                <a:spcPts val="0"/>
              </a:spcBef>
              <a:buSzPct val="112000"/>
              <a:buFont typeface="Wingdings" pitchFamily="2" charset="2"/>
              <a:buNone/>
            </a:pPr>
            <a:r>
              <a:rPr lang="en-CA" sz="1600" dirty="0" smtClean="0">
                <a:solidFill>
                  <a:srgbClr val="000000"/>
                </a:solidFill>
              </a:rPr>
              <a:t>Shoppers interact through multiple touch points (</a:t>
            </a:r>
            <a:r>
              <a:rPr lang="en-CA" sz="1600" i="1" dirty="0" smtClean="0">
                <a:solidFill>
                  <a:srgbClr val="000000"/>
                </a:solidFill>
              </a:rPr>
              <a:t>mobile</a:t>
            </a:r>
            <a:r>
              <a:rPr lang="en-CA" sz="1600" b="1" dirty="0" smtClean="0">
                <a:solidFill>
                  <a:srgbClr val="000000"/>
                </a:solidFill>
              </a:rPr>
              <a:t>, </a:t>
            </a:r>
            <a:r>
              <a:rPr lang="en-CA" sz="1600" dirty="0" smtClean="0">
                <a:solidFill>
                  <a:srgbClr val="000000"/>
                </a:solidFill>
              </a:rPr>
              <a:t>web, store, etc) anytime, anywhere</a:t>
            </a:r>
            <a:endParaRPr lang="en-US" sz="1600" b="1" dirty="0" smtClean="0">
              <a:solidFill>
                <a:srgbClr val="000000"/>
              </a:solidFill>
            </a:endParaRPr>
          </a:p>
        </p:txBody>
      </p:sp>
      <p:sp>
        <p:nvSpPr>
          <p:cNvPr id="20" name="Textfeld 4"/>
          <p:cNvSpPr txBox="1"/>
          <p:nvPr/>
        </p:nvSpPr>
        <p:spPr>
          <a:xfrm>
            <a:off x="1180286" y="2292732"/>
            <a:ext cx="7660492" cy="830997"/>
          </a:xfrm>
          <a:prstGeom prst="rect">
            <a:avLst/>
          </a:prstGeom>
          <a:noFill/>
        </p:spPr>
        <p:txBody>
          <a:bodyPr wrap="square" rtlCol="0">
            <a:spAutoFit/>
          </a:bodyPr>
          <a:lstStyle/>
          <a:p>
            <a:pPr>
              <a:spcBef>
                <a:spcPts val="0"/>
              </a:spcBef>
              <a:buSzPct val="112000"/>
              <a:buNone/>
            </a:pPr>
            <a:r>
              <a:rPr lang="en-US" sz="1600" b="1" dirty="0" smtClean="0"/>
              <a:t>Consumerization, Verticalization and Diversification  </a:t>
            </a:r>
          </a:p>
          <a:p>
            <a:pPr>
              <a:spcBef>
                <a:spcPts val="0"/>
              </a:spcBef>
              <a:buSzPct val="112000"/>
              <a:buFont typeface="Wingdings" pitchFamily="2" charset="2"/>
              <a:buNone/>
            </a:pPr>
            <a:r>
              <a:rPr lang="en-US" sz="1600" dirty="0" smtClean="0">
                <a:solidFill>
                  <a:srgbClr val="000000"/>
                </a:solidFill>
              </a:rPr>
              <a:t>Consumers across industries and markets embracing new models combining services and personalization</a:t>
            </a:r>
            <a:endParaRPr lang="en-US" sz="1600" b="1" dirty="0" smtClean="0">
              <a:solidFill>
                <a:srgbClr val="F0AB00"/>
              </a:solidFill>
            </a:endParaRPr>
          </a:p>
        </p:txBody>
      </p:sp>
      <p:sp>
        <p:nvSpPr>
          <p:cNvPr id="21" name="Textfeld 4"/>
          <p:cNvSpPr txBox="1"/>
          <p:nvPr/>
        </p:nvSpPr>
        <p:spPr>
          <a:xfrm>
            <a:off x="1180286" y="3262377"/>
            <a:ext cx="7674154" cy="1064907"/>
          </a:xfrm>
          <a:prstGeom prst="rect">
            <a:avLst/>
          </a:prstGeom>
          <a:noFill/>
        </p:spPr>
        <p:txBody>
          <a:bodyPr wrap="square" rtlCol="0">
            <a:spAutoFit/>
          </a:bodyPr>
          <a:lstStyle/>
          <a:p>
            <a:pPr>
              <a:spcBef>
                <a:spcPts val="0"/>
              </a:spcBef>
              <a:buSzPct val="112000"/>
              <a:buFont typeface="Wingdings" pitchFamily="2" charset="2"/>
              <a:buNone/>
            </a:pPr>
            <a:r>
              <a:rPr lang="en-US" sz="1600" b="1" dirty="0" smtClean="0"/>
              <a:t>Real-Time Consumer Insight</a:t>
            </a:r>
          </a:p>
          <a:p>
            <a:pPr>
              <a:spcBef>
                <a:spcPts val="0"/>
              </a:spcBef>
              <a:buSzPct val="112000"/>
              <a:buFont typeface="Wingdings" pitchFamily="2" charset="2"/>
              <a:buNone/>
            </a:pPr>
            <a:r>
              <a:rPr lang="en-US" sz="1600" dirty="0" smtClean="0">
                <a:solidFill>
                  <a:srgbClr val="000000"/>
                </a:solidFill>
              </a:rPr>
              <a:t>Rapid capture, mass customer data analysis and real-time insight and optimization using </a:t>
            </a:r>
            <a:r>
              <a:rPr lang="en-US" sz="1600" i="1" dirty="0" smtClean="0">
                <a:solidFill>
                  <a:srgbClr val="000000"/>
                </a:solidFill>
              </a:rPr>
              <a:t>InMemory</a:t>
            </a:r>
            <a:r>
              <a:rPr lang="en-US" sz="1600" dirty="0" smtClean="0">
                <a:solidFill>
                  <a:srgbClr val="000000"/>
                </a:solidFill>
              </a:rPr>
              <a:t> and Analytics capabilities </a:t>
            </a:r>
          </a:p>
          <a:p>
            <a:pPr>
              <a:lnSpc>
                <a:spcPct val="95000"/>
              </a:lnSpc>
              <a:spcBef>
                <a:spcPts val="0"/>
              </a:spcBef>
              <a:buSzPct val="112000"/>
              <a:buFont typeface="Wingdings" pitchFamily="2" charset="2"/>
              <a:buNone/>
            </a:pPr>
            <a:endParaRPr lang="en-US" sz="1600" dirty="0" smtClean="0">
              <a:solidFill>
                <a:srgbClr val="000000"/>
              </a:solidFill>
            </a:endParaRPr>
          </a:p>
        </p:txBody>
      </p:sp>
      <p:sp>
        <p:nvSpPr>
          <p:cNvPr id="22" name="Textfeld 4"/>
          <p:cNvSpPr txBox="1"/>
          <p:nvPr/>
        </p:nvSpPr>
        <p:spPr>
          <a:xfrm>
            <a:off x="1180286" y="4134867"/>
            <a:ext cx="7293154" cy="1401409"/>
          </a:xfrm>
          <a:prstGeom prst="rect">
            <a:avLst/>
          </a:prstGeom>
          <a:noFill/>
        </p:spPr>
        <p:txBody>
          <a:bodyPr wrap="square" rtlCol="0">
            <a:spAutoFit/>
          </a:bodyPr>
          <a:lstStyle/>
          <a:p>
            <a:pPr>
              <a:spcBef>
                <a:spcPts val="0"/>
              </a:spcBef>
              <a:buSzPct val="112000"/>
              <a:buFont typeface="Wingdings" pitchFamily="2" charset="2"/>
              <a:buNone/>
            </a:pPr>
            <a:r>
              <a:rPr lang="en-US" sz="1600" b="1" dirty="0" smtClean="0"/>
              <a:t>Price and Margin Pressure   </a:t>
            </a:r>
          </a:p>
          <a:p>
            <a:pPr>
              <a:spcBef>
                <a:spcPts val="0"/>
              </a:spcBef>
              <a:buSzPct val="112000"/>
              <a:buFont typeface="Wingdings" pitchFamily="2" charset="2"/>
              <a:buNone/>
            </a:pPr>
            <a:r>
              <a:rPr lang="en-US" sz="1600" dirty="0" smtClean="0">
                <a:solidFill>
                  <a:srgbClr val="000000"/>
                </a:solidFill>
              </a:rPr>
              <a:t>…dominate buying process. Continued</a:t>
            </a:r>
            <a:r>
              <a:rPr lang="en-US" sz="1600" b="1" dirty="0" smtClean="0">
                <a:solidFill>
                  <a:srgbClr val="000000"/>
                </a:solidFill>
              </a:rPr>
              <a:t> </a:t>
            </a:r>
            <a:r>
              <a:rPr lang="en-US" sz="1600" dirty="0" smtClean="0">
                <a:solidFill>
                  <a:srgbClr val="000000"/>
                </a:solidFill>
              </a:rPr>
              <a:t>push for efficient processes, low TCO/ TCI and time to value </a:t>
            </a:r>
          </a:p>
          <a:p>
            <a:pPr>
              <a:lnSpc>
                <a:spcPct val="95000"/>
              </a:lnSpc>
              <a:spcBef>
                <a:spcPts val="400"/>
              </a:spcBef>
              <a:buSzPct val="112000"/>
              <a:buFont typeface="Wingdings" pitchFamily="2" charset="2"/>
              <a:buNone/>
            </a:pPr>
            <a:endParaRPr lang="en-US" sz="1600" dirty="0" smtClean="0">
              <a:solidFill>
                <a:srgbClr val="000000"/>
              </a:solidFill>
            </a:endParaRPr>
          </a:p>
          <a:p>
            <a:pPr>
              <a:lnSpc>
                <a:spcPct val="95000"/>
              </a:lnSpc>
              <a:spcBef>
                <a:spcPts val="400"/>
              </a:spcBef>
              <a:buSzPct val="112000"/>
              <a:buFont typeface="Wingdings" pitchFamily="2" charset="2"/>
              <a:buNone/>
            </a:pPr>
            <a:endParaRPr lang="en-US" sz="1600" b="1" dirty="0" smtClean="0">
              <a:solidFill>
                <a:srgbClr val="F0AB00"/>
              </a:solidFill>
            </a:endParaRPr>
          </a:p>
        </p:txBody>
      </p:sp>
      <p:sp>
        <p:nvSpPr>
          <p:cNvPr id="23" name="Textfeld 4"/>
          <p:cNvSpPr txBox="1"/>
          <p:nvPr/>
        </p:nvSpPr>
        <p:spPr>
          <a:xfrm>
            <a:off x="1180286" y="5023789"/>
            <a:ext cx="7643674" cy="584775"/>
          </a:xfrm>
          <a:prstGeom prst="rect">
            <a:avLst/>
          </a:prstGeom>
          <a:noFill/>
        </p:spPr>
        <p:txBody>
          <a:bodyPr wrap="square" rtlCol="0">
            <a:spAutoFit/>
          </a:bodyPr>
          <a:lstStyle/>
          <a:p>
            <a:pPr>
              <a:spcBef>
                <a:spcPts val="0"/>
              </a:spcBef>
              <a:buSzPct val="112000"/>
              <a:buFont typeface="Wingdings" pitchFamily="2" charset="2"/>
              <a:buNone/>
            </a:pPr>
            <a:r>
              <a:rPr lang="en-US" sz="1600" b="1" dirty="0" smtClean="0"/>
              <a:t>Globalization and Market Consolidation </a:t>
            </a:r>
          </a:p>
          <a:p>
            <a:pPr>
              <a:spcBef>
                <a:spcPts val="0"/>
              </a:spcBef>
              <a:buSzPct val="112000"/>
              <a:buFont typeface="Wingdings" pitchFamily="2" charset="2"/>
              <a:buNone/>
            </a:pPr>
            <a:r>
              <a:rPr lang="en-US" sz="1600" dirty="0" smtClean="0">
                <a:solidFill>
                  <a:srgbClr val="000000"/>
                </a:solidFill>
              </a:rPr>
              <a:t>…continue in the </a:t>
            </a:r>
            <a:r>
              <a:rPr lang="en-US" sz="1600" dirty="0">
                <a:solidFill>
                  <a:srgbClr val="000000"/>
                </a:solidFill>
              </a:rPr>
              <a:t>Retail </a:t>
            </a:r>
            <a:r>
              <a:rPr lang="en-US" sz="1600" dirty="0" smtClean="0">
                <a:solidFill>
                  <a:srgbClr val="000000"/>
                </a:solidFill>
              </a:rPr>
              <a:t>industry. Top </a:t>
            </a:r>
            <a:r>
              <a:rPr lang="en-US" sz="1600" dirty="0">
                <a:solidFill>
                  <a:srgbClr val="000000"/>
                </a:solidFill>
              </a:rPr>
              <a:t>10 players </a:t>
            </a:r>
            <a:r>
              <a:rPr lang="en-US" sz="1600" dirty="0" smtClean="0">
                <a:solidFill>
                  <a:srgbClr val="000000"/>
                </a:solidFill>
              </a:rPr>
              <a:t>worldwide </a:t>
            </a:r>
            <a:r>
              <a:rPr lang="en-US" sz="1600" dirty="0">
                <a:solidFill>
                  <a:srgbClr val="000000"/>
                </a:solidFill>
              </a:rPr>
              <a:t>outgrew market in </a:t>
            </a:r>
            <a:r>
              <a:rPr lang="en-US" sz="1600" dirty="0" smtClean="0">
                <a:solidFill>
                  <a:srgbClr val="000000"/>
                </a:solidFill>
              </a:rPr>
              <a:t>2009</a:t>
            </a:r>
          </a:p>
        </p:txBody>
      </p:sp>
      <p:sp>
        <p:nvSpPr>
          <p:cNvPr id="18" name="Title 4"/>
          <p:cNvSpPr txBox="1">
            <a:spLocks/>
          </p:cNvSpPr>
          <p:nvPr/>
        </p:nvSpPr>
        <p:spPr bwMode="gray">
          <a:xfrm>
            <a:off x="347751" y="347750"/>
            <a:ext cx="8496000" cy="756000"/>
          </a:xfrm>
          <a:prstGeom prst="rect">
            <a:avLst/>
          </a:prstGeom>
        </p:spPr>
        <p:txBody>
          <a:bodyPr vert="horz" lIns="0" tIns="0" rIns="0" bIns="0" rtlCol="0" anchor="t" anchorCtr="0">
            <a:noAutofit/>
          </a:bodyPr>
          <a:lstStyle/>
          <a:p>
            <a:pPr lvl="0">
              <a:spcBef>
                <a:spcPct val="0"/>
              </a:spcBef>
            </a:pPr>
            <a:r>
              <a:rPr lang="de-DE" sz="2400" b="1" dirty="0" smtClean="0">
                <a:solidFill>
                  <a:schemeClr val="accent2"/>
                </a:solidFill>
                <a:latin typeface="+mj-lt"/>
                <a:ea typeface="+mj-ea"/>
                <a:cs typeface="+mj-cs"/>
              </a:rPr>
              <a:t>And disrupting traditional retail business models</a:t>
            </a:r>
            <a:endParaRPr lang="en-US" sz="2400" b="1" dirty="0">
              <a:solidFill>
                <a:schemeClr val="accent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Retail – a Strategic </a:t>
            </a:r>
            <a:r>
              <a:rPr lang="de-DE" dirty="0" err="1" smtClean="0"/>
              <a:t>Industry</a:t>
            </a:r>
            <a:r>
              <a:rPr lang="de-DE" dirty="0" smtClean="0"/>
              <a:t> </a:t>
            </a:r>
            <a:r>
              <a:rPr lang="de-DE" dirty="0" err="1" smtClean="0"/>
              <a:t>for</a:t>
            </a:r>
            <a:r>
              <a:rPr lang="de-DE" dirty="0" smtClean="0"/>
              <a:t> SAP</a:t>
            </a:r>
            <a:endParaRPr lang="en-US" dirty="0"/>
          </a:p>
        </p:txBody>
      </p:sp>
      <p:sp>
        <p:nvSpPr>
          <p:cNvPr id="3" name="Content Placeholder 2"/>
          <p:cNvSpPr>
            <a:spLocks noGrp="1"/>
          </p:cNvSpPr>
          <p:nvPr>
            <p:ph idx="1"/>
          </p:nvPr>
        </p:nvSpPr>
        <p:spPr>
          <a:xfrm>
            <a:off x="324000" y="1478248"/>
            <a:ext cx="8496000" cy="4392000"/>
          </a:xfrm>
        </p:spPr>
        <p:txBody>
          <a:bodyPr lIns="72000" tIns="72000"/>
          <a:lstStyle/>
          <a:p>
            <a:pPr marL="177800" indent="-177800" algn="l">
              <a:buFont typeface="Wingdings" pitchFamily="2" charset="2"/>
              <a:buChar char="§"/>
            </a:pPr>
            <a:r>
              <a:rPr lang="de-DE" dirty="0" smtClean="0"/>
              <a:t>Retail </a:t>
            </a:r>
            <a:r>
              <a:rPr lang="de-DE" dirty="0" err="1" smtClean="0"/>
              <a:t>represents</a:t>
            </a:r>
            <a:r>
              <a:rPr lang="de-DE" dirty="0" smtClean="0"/>
              <a:t> a 2 </a:t>
            </a:r>
            <a:r>
              <a:rPr lang="de-DE" dirty="0" err="1" smtClean="0"/>
              <a:t>bn</a:t>
            </a:r>
            <a:r>
              <a:rPr lang="de-DE" dirty="0" smtClean="0"/>
              <a:t> € </a:t>
            </a:r>
            <a:r>
              <a:rPr lang="de-DE" dirty="0" err="1" smtClean="0"/>
              <a:t>software</a:t>
            </a:r>
            <a:r>
              <a:rPr lang="de-DE" dirty="0" smtClean="0"/>
              <a:t> </a:t>
            </a:r>
            <a:r>
              <a:rPr lang="de-DE" dirty="0" err="1" smtClean="0"/>
              <a:t>market</a:t>
            </a:r>
            <a:r>
              <a:rPr lang="de-DE" dirty="0" smtClean="0"/>
              <a:t> (</a:t>
            </a:r>
            <a:r>
              <a:rPr lang="de-DE" dirty="0" err="1" smtClean="0"/>
              <a:t>annual</a:t>
            </a:r>
            <a:r>
              <a:rPr lang="de-DE" dirty="0" smtClean="0"/>
              <a:t> </a:t>
            </a:r>
            <a:r>
              <a:rPr lang="de-DE" dirty="0" err="1" smtClean="0"/>
              <a:t>license</a:t>
            </a:r>
            <a:r>
              <a:rPr lang="de-DE" dirty="0" smtClean="0"/>
              <a:t> </a:t>
            </a:r>
            <a:r>
              <a:rPr lang="de-DE" dirty="0" err="1" smtClean="0"/>
              <a:t>spend</a:t>
            </a:r>
            <a:r>
              <a:rPr lang="de-DE" dirty="0" smtClean="0"/>
              <a:t> on </a:t>
            </a:r>
            <a:r>
              <a:rPr lang="de-DE" dirty="0" err="1" smtClean="0"/>
              <a:t>business</a:t>
            </a:r>
            <a:r>
              <a:rPr lang="de-DE" dirty="0" smtClean="0"/>
              <a:t> </a:t>
            </a:r>
            <a:r>
              <a:rPr lang="de-DE" dirty="0" err="1" smtClean="0"/>
              <a:t>applications</a:t>
            </a:r>
            <a:r>
              <a:rPr lang="de-DE" dirty="0" smtClean="0"/>
              <a:t>)</a:t>
            </a:r>
          </a:p>
          <a:p>
            <a:pPr marL="177800" indent="-177800" algn="l">
              <a:buFont typeface="Wingdings" pitchFamily="2" charset="2"/>
              <a:buChar char="§"/>
            </a:pPr>
            <a:r>
              <a:rPr lang="de-DE" dirty="0" smtClean="0"/>
              <a:t>4800+  </a:t>
            </a:r>
            <a:r>
              <a:rPr lang="de-DE" dirty="0" err="1" smtClean="0"/>
              <a:t>Retailers</a:t>
            </a:r>
            <a:r>
              <a:rPr lang="de-DE" dirty="0" smtClean="0"/>
              <a:t> </a:t>
            </a:r>
            <a:r>
              <a:rPr lang="de-DE" dirty="0" err="1" smtClean="0"/>
              <a:t>today</a:t>
            </a:r>
            <a:r>
              <a:rPr lang="de-DE" dirty="0" smtClean="0"/>
              <a:t> </a:t>
            </a:r>
            <a:r>
              <a:rPr lang="de-DE" dirty="0" err="1" smtClean="0"/>
              <a:t>use</a:t>
            </a:r>
            <a:r>
              <a:rPr lang="de-DE" dirty="0" smtClean="0"/>
              <a:t> SAP Software </a:t>
            </a:r>
            <a:r>
              <a:rPr lang="de-DE" dirty="0" err="1" smtClean="0"/>
              <a:t>worldwide</a:t>
            </a:r>
            <a:endParaRPr lang="de-DE" dirty="0" smtClean="0"/>
          </a:p>
          <a:p>
            <a:pPr marL="177800" indent="-177800" algn="l">
              <a:buFont typeface="Wingdings" pitchFamily="2" charset="2"/>
              <a:buChar char="§"/>
            </a:pPr>
            <a:r>
              <a:rPr lang="de-DE" dirty="0" smtClean="0"/>
              <a:t>SAP </a:t>
            </a:r>
            <a:r>
              <a:rPr lang="de-DE" dirty="0" err="1" smtClean="0"/>
              <a:t>has</a:t>
            </a:r>
            <a:r>
              <a:rPr lang="de-DE" dirty="0" smtClean="0"/>
              <a:t> </a:t>
            </a:r>
            <a:r>
              <a:rPr lang="de-DE" dirty="0" err="1" smtClean="0"/>
              <a:t>defined</a:t>
            </a:r>
            <a:r>
              <a:rPr lang="de-DE" dirty="0" smtClean="0"/>
              <a:t> </a:t>
            </a:r>
            <a:r>
              <a:rPr lang="de-DE" dirty="0" err="1" smtClean="0"/>
              <a:t>retail</a:t>
            </a:r>
            <a:r>
              <a:rPr lang="de-DE" dirty="0" smtClean="0"/>
              <a:t> </a:t>
            </a:r>
            <a:r>
              <a:rPr lang="de-DE" dirty="0" err="1" smtClean="0"/>
              <a:t>as</a:t>
            </a:r>
            <a:r>
              <a:rPr lang="de-DE" dirty="0" smtClean="0"/>
              <a:t> </a:t>
            </a:r>
            <a:r>
              <a:rPr lang="de-DE" dirty="0" err="1" smtClean="0"/>
              <a:t>one</a:t>
            </a:r>
            <a:r>
              <a:rPr lang="de-DE" dirty="0" smtClean="0"/>
              <a:t> </a:t>
            </a:r>
            <a:r>
              <a:rPr lang="de-DE" dirty="0" err="1" smtClean="0"/>
              <a:t>of</a:t>
            </a:r>
            <a:r>
              <a:rPr lang="de-DE" dirty="0" smtClean="0"/>
              <a:t> </a:t>
            </a:r>
            <a:r>
              <a:rPr lang="de-DE" dirty="0" err="1" smtClean="0"/>
              <a:t>its</a:t>
            </a:r>
            <a:r>
              <a:rPr lang="de-DE" dirty="0" smtClean="0"/>
              <a:t> </a:t>
            </a:r>
            <a:r>
              <a:rPr lang="de-DE" dirty="0" err="1" smtClean="0"/>
              <a:t>focus</a:t>
            </a:r>
            <a:r>
              <a:rPr lang="de-DE" dirty="0" smtClean="0"/>
              <a:t> </a:t>
            </a:r>
            <a:r>
              <a:rPr lang="de-DE" dirty="0" err="1" smtClean="0"/>
              <a:t>industries</a:t>
            </a:r>
            <a:endParaRPr lang="de-DE" dirty="0" smtClean="0"/>
          </a:p>
          <a:p>
            <a:pPr marL="177800" indent="-177800" algn="l">
              <a:buFont typeface="Wingdings" pitchFamily="2" charset="2"/>
              <a:buChar char="§"/>
            </a:pPr>
            <a:r>
              <a:rPr lang="de-DE" dirty="0" smtClean="0"/>
              <a:t>Retail </a:t>
            </a:r>
            <a:r>
              <a:rPr lang="de-DE" dirty="0" err="1" smtClean="0"/>
              <a:t>industry</a:t>
            </a:r>
            <a:r>
              <a:rPr lang="de-DE" dirty="0" smtClean="0"/>
              <a:t> </a:t>
            </a:r>
            <a:r>
              <a:rPr lang="de-DE" dirty="0" err="1" smtClean="0"/>
              <a:t>priorities</a:t>
            </a:r>
            <a:r>
              <a:rPr lang="de-DE" dirty="0" smtClean="0"/>
              <a:t> </a:t>
            </a:r>
            <a:r>
              <a:rPr lang="de-DE" dirty="0" err="1" smtClean="0"/>
              <a:t>are</a:t>
            </a:r>
            <a:r>
              <a:rPr lang="de-DE" dirty="0" smtClean="0"/>
              <a:t> </a:t>
            </a:r>
            <a:r>
              <a:rPr lang="de-DE" dirty="0" err="1" smtClean="0"/>
              <a:t>very</a:t>
            </a:r>
            <a:r>
              <a:rPr lang="de-DE" dirty="0" smtClean="0"/>
              <a:t> </a:t>
            </a:r>
            <a:r>
              <a:rPr lang="de-DE" dirty="0" err="1" smtClean="0"/>
              <a:t>much</a:t>
            </a:r>
            <a:r>
              <a:rPr lang="de-DE" dirty="0" smtClean="0"/>
              <a:t> in </a:t>
            </a:r>
            <a:r>
              <a:rPr lang="de-DE" dirty="0" err="1" smtClean="0"/>
              <a:t>line</a:t>
            </a:r>
            <a:r>
              <a:rPr lang="de-DE" dirty="0" smtClean="0"/>
              <a:t> </a:t>
            </a:r>
            <a:r>
              <a:rPr lang="de-DE" dirty="0" err="1" smtClean="0"/>
              <a:t>with</a:t>
            </a:r>
            <a:r>
              <a:rPr lang="de-DE" dirty="0" smtClean="0"/>
              <a:t> </a:t>
            </a:r>
            <a:r>
              <a:rPr lang="de-DE" dirty="0" err="1" smtClean="0"/>
              <a:t>SAP‘s</a:t>
            </a:r>
            <a:r>
              <a:rPr lang="de-DE" dirty="0" smtClean="0"/>
              <a:t> </a:t>
            </a:r>
            <a:r>
              <a:rPr lang="de-DE" dirty="0" err="1" smtClean="0"/>
              <a:t>strategic</a:t>
            </a:r>
            <a:r>
              <a:rPr lang="de-DE" dirty="0" smtClean="0"/>
              <a:t> </a:t>
            </a:r>
            <a:r>
              <a:rPr lang="de-DE" dirty="0" err="1" smtClean="0"/>
              <a:t>direction</a:t>
            </a:r>
            <a:r>
              <a:rPr lang="de-DE" dirty="0" smtClean="0"/>
              <a:t> → Enterprise </a:t>
            </a:r>
            <a:r>
              <a:rPr lang="de-DE" dirty="0" err="1" smtClean="0"/>
              <a:t>mobility</a:t>
            </a:r>
            <a:r>
              <a:rPr lang="de-DE" dirty="0" smtClean="0"/>
              <a:t> (</a:t>
            </a:r>
            <a:r>
              <a:rPr lang="de-DE" dirty="0" err="1" smtClean="0"/>
              <a:t>Sybase</a:t>
            </a:r>
            <a:r>
              <a:rPr lang="de-DE" dirty="0" smtClean="0"/>
              <a:t>) </a:t>
            </a:r>
            <a:r>
              <a:rPr lang="de-DE" dirty="0" err="1" smtClean="0"/>
              <a:t>and</a:t>
            </a:r>
            <a:r>
              <a:rPr lang="de-DE" dirty="0" smtClean="0"/>
              <a:t> real </a:t>
            </a:r>
            <a:r>
              <a:rPr lang="de-DE" dirty="0" err="1" smtClean="0"/>
              <a:t>real</a:t>
            </a:r>
            <a:r>
              <a:rPr lang="de-DE" dirty="0" smtClean="0"/>
              <a:t>-time </a:t>
            </a:r>
            <a:r>
              <a:rPr lang="de-DE" dirty="0" err="1" smtClean="0"/>
              <a:t>analytics</a:t>
            </a:r>
            <a:r>
              <a:rPr lang="de-DE" dirty="0" smtClean="0"/>
              <a:t> (In-Memory Computing) </a:t>
            </a:r>
            <a:r>
              <a:rPr lang="de-DE" dirty="0" err="1" smtClean="0"/>
              <a:t>as</a:t>
            </a:r>
            <a:r>
              <a:rPr lang="de-DE" dirty="0" smtClean="0"/>
              <a:t> </a:t>
            </a:r>
            <a:r>
              <a:rPr lang="de-DE" dirty="0" err="1" smtClean="0"/>
              <a:t>two</a:t>
            </a:r>
            <a:r>
              <a:rPr lang="de-DE" dirty="0" smtClean="0"/>
              <a:t> </a:t>
            </a:r>
            <a:r>
              <a:rPr lang="de-DE" dirty="0" err="1" smtClean="0"/>
              <a:t>important</a:t>
            </a:r>
            <a:r>
              <a:rPr lang="de-DE" dirty="0" smtClean="0"/>
              <a:t> </a:t>
            </a:r>
            <a:r>
              <a:rPr lang="de-DE" dirty="0" err="1" smtClean="0"/>
              <a:t>focus</a:t>
            </a:r>
            <a:r>
              <a:rPr lang="de-DE" dirty="0" smtClean="0"/>
              <a:t> </a:t>
            </a:r>
            <a:r>
              <a:rPr lang="de-DE" dirty="0" err="1" smtClean="0"/>
              <a:t>areas</a:t>
            </a:r>
            <a:r>
              <a:rPr lang="de-DE" dirty="0" smtClean="0"/>
              <a:t> </a:t>
            </a:r>
          </a:p>
          <a:p>
            <a:pPr marL="177800" indent="-177800" algn="l"/>
            <a:endParaRPr lang="de-DE" dirty="0" smtClean="0"/>
          </a:p>
          <a:p>
            <a:pPr algn="l"/>
            <a:endParaRPr lang="de-DE" dirty="0" smtClean="0"/>
          </a:p>
          <a:p>
            <a:pPr algn="l"/>
            <a:endParaRPr lang="de-DE" dirty="0" smtClean="0"/>
          </a:p>
          <a:p>
            <a:pPr algn="l"/>
            <a:endParaRPr lang="de-DE" dirty="0" smtClean="0"/>
          </a:p>
          <a:p>
            <a:pPr algn="l"/>
            <a:endParaRPr lang="de-DE" dirty="0" smtClean="0"/>
          </a:p>
          <a:p>
            <a:pPr algn="l"/>
            <a:endParaRPr lang="de-DE" dirty="0" smtClean="0"/>
          </a:p>
          <a:p>
            <a:pPr algn="l"/>
            <a:endParaRPr lang="de-DE" dirty="0" smtClean="0"/>
          </a:p>
          <a:p>
            <a:pPr algn="l"/>
            <a:endParaRPr lang="en-US" dirty="0"/>
          </a:p>
        </p:txBody>
      </p:sp>
      <p:sp>
        <p:nvSpPr>
          <p:cNvPr id="4" name="Textfeld 7"/>
          <p:cNvSpPr txBox="1"/>
          <p:nvPr/>
        </p:nvSpPr>
        <p:spPr>
          <a:xfrm>
            <a:off x="493279" y="4370658"/>
            <a:ext cx="3460939" cy="1169551"/>
          </a:xfrm>
          <a:prstGeom prst="rect">
            <a:avLst/>
          </a:prstGeom>
          <a:noFill/>
        </p:spPr>
        <p:txBody>
          <a:bodyPr wrap="square" rtlCol="0">
            <a:spAutoFit/>
          </a:bodyPr>
          <a:lstStyle/>
          <a:p>
            <a:pPr>
              <a:buFont typeface="Wingdings" pitchFamily="2" charset="2"/>
              <a:buNone/>
            </a:pPr>
            <a:r>
              <a:rPr lang="en-US" sz="1400" b="1" i="1" dirty="0" smtClean="0">
                <a:solidFill>
                  <a:srgbClr val="000000"/>
                </a:solidFill>
              </a:rPr>
              <a:t>“Retail internet and mobile sales will surpass offline brick and mortar sales globally in the next 5 years.” – </a:t>
            </a:r>
            <a:r>
              <a:rPr lang="en-US" sz="1400" i="1" dirty="0" smtClean="0">
                <a:solidFill>
                  <a:srgbClr val="000000"/>
                </a:solidFill>
              </a:rPr>
              <a:t>Goldman Sachs, 2010 </a:t>
            </a:r>
            <a:endParaRPr lang="de-DE" sz="1400" dirty="0" smtClean="0">
              <a:solidFill>
                <a:srgbClr val="000000"/>
              </a:solidFill>
            </a:endParaRPr>
          </a:p>
          <a:p>
            <a:pPr>
              <a:buFont typeface="Wingdings" pitchFamily="2" charset="2"/>
              <a:buNone/>
            </a:pPr>
            <a:endParaRPr lang="de-DE" sz="1400" dirty="0">
              <a:solidFill>
                <a:srgbClr val="000000"/>
              </a:solidFill>
            </a:endParaRPr>
          </a:p>
        </p:txBody>
      </p:sp>
      <p:sp>
        <p:nvSpPr>
          <p:cNvPr id="5" name="Textfeld 8"/>
          <p:cNvSpPr txBox="1"/>
          <p:nvPr/>
        </p:nvSpPr>
        <p:spPr>
          <a:xfrm>
            <a:off x="489571" y="5365284"/>
            <a:ext cx="3651073" cy="1492716"/>
          </a:xfrm>
          <a:prstGeom prst="rect">
            <a:avLst/>
          </a:prstGeom>
          <a:noFill/>
        </p:spPr>
        <p:txBody>
          <a:bodyPr wrap="square" rtlCol="0">
            <a:spAutoFit/>
          </a:bodyPr>
          <a:lstStyle/>
          <a:p>
            <a:pPr>
              <a:buFont typeface="Wingdings" pitchFamily="2" charset="2"/>
              <a:buNone/>
            </a:pPr>
            <a:r>
              <a:rPr lang="en-US" sz="1400" b="1" i="1" dirty="0" smtClean="0">
                <a:solidFill>
                  <a:srgbClr val="000000"/>
                </a:solidFill>
              </a:rPr>
              <a:t>“Multi-channel shoppers spend, on average, 15-30% more with a Retailer than someone who uses only one channel.” </a:t>
            </a:r>
            <a:r>
              <a:rPr lang="en-US" sz="1400" i="1" dirty="0" smtClean="0">
                <a:solidFill>
                  <a:srgbClr val="000000"/>
                </a:solidFill>
              </a:rPr>
              <a:t>– IDC 2010.</a:t>
            </a:r>
            <a:endParaRPr lang="de-DE" sz="1400" dirty="0" smtClean="0">
              <a:solidFill>
                <a:srgbClr val="000000"/>
              </a:solidFill>
            </a:endParaRPr>
          </a:p>
          <a:p>
            <a:pPr>
              <a:buFont typeface="Wingdings" pitchFamily="2" charset="2"/>
              <a:buNone/>
            </a:pPr>
            <a:endParaRPr lang="de-DE" sz="1400" dirty="0" smtClean="0">
              <a:solidFill>
                <a:srgbClr val="000000"/>
              </a:solidFill>
            </a:endParaRPr>
          </a:p>
          <a:p>
            <a:pPr>
              <a:buFont typeface="Wingdings" pitchFamily="2" charset="2"/>
              <a:buNone/>
            </a:pPr>
            <a:endParaRPr lang="de-DE" sz="1400" dirty="0">
              <a:solidFill>
                <a:srgbClr val="000000"/>
              </a:solidFill>
            </a:endParaRPr>
          </a:p>
        </p:txBody>
      </p:sp>
      <p:pic>
        <p:nvPicPr>
          <p:cNvPr id="6" name="Picture 2" descr="C:\Users\d026537\AppData\Local\Microsoft\Windows\Temporary Internet Files\Content.IE5\290UQJMZ\272121_l_srgb_s_gl[1].jpg"/>
          <p:cNvPicPr>
            <a:picLocks noChangeAspect="1" noChangeArrowheads="1"/>
          </p:cNvPicPr>
          <p:nvPr/>
        </p:nvPicPr>
        <p:blipFill>
          <a:blip r:embed="rId2" cstate="print"/>
          <a:srcRect/>
          <a:stretch>
            <a:fillRect/>
          </a:stretch>
        </p:blipFill>
        <p:spPr bwMode="auto">
          <a:xfrm>
            <a:off x="5391397" y="4298868"/>
            <a:ext cx="2500988" cy="17994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Consumer.png"/>
          <p:cNvPicPr>
            <a:picLocks noChangeAspect="1"/>
          </p:cNvPicPr>
          <p:nvPr/>
        </p:nvPicPr>
        <p:blipFill>
          <a:blip r:embed="rId3" cstate="print"/>
          <a:stretch>
            <a:fillRect/>
          </a:stretch>
        </p:blipFill>
        <p:spPr>
          <a:xfrm>
            <a:off x="3722750" y="3066007"/>
            <a:ext cx="1572181" cy="1568632"/>
          </a:xfrm>
          <a:prstGeom prst="rect">
            <a:avLst/>
          </a:prstGeom>
          <a:effectLst>
            <a:outerShdw blurRad="50800" dist="38100" dir="2700000" algn="tl" rotWithShape="0">
              <a:prstClr val="black">
                <a:alpha val="40000"/>
              </a:prstClr>
            </a:outerShdw>
          </a:effectLst>
        </p:spPr>
      </p:pic>
      <p:sp>
        <p:nvSpPr>
          <p:cNvPr id="65" name="Rectangle 64"/>
          <p:cNvSpPr/>
          <p:nvPr/>
        </p:nvSpPr>
        <p:spPr bwMode="gray">
          <a:xfrm>
            <a:off x="3138331" y="5498278"/>
            <a:ext cx="2656828" cy="988481"/>
          </a:xfrm>
          <a:prstGeom prst="rect">
            <a:avLst/>
          </a:prstGeom>
          <a:solidFill>
            <a:schemeClr val="bg1">
              <a:lumMod val="95000"/>
            </a:schemeClr>
          </a:solidFill>
          <a:ln w="28575" algn="ctr">
            <a:solidFill>
              <a:schemeClr val="accent1"/>
            </a:solidFill>
            <a:prstDash val="sysDot"/>
            <a:miter lim="800000"/>
            <a:headEnd/>
            <a:tailEnd/>
          </a:ln>
        </p:spPr>
        <p:txBody>
          <a:bodyPr lIns="90000" tIns="72000" rIns="90000" bIns="72000" rtlCol="0" anchor="ctr"/>
          <a:lstStyle/>
          <a:p>
            <a:pPr marL="184150" indent="-182563" algn="ctr" fontAlgn="base">
              <a:spcBef>
                <a:spcPct val="50000"/>
              </a:spcBef>
              <a:spcAft>
                <a:spcPct val="0"/>
              </a:spcAft>
              <a:buClr>
                <a:srgbClr val="F0AB00"/>
              </a:buClr>
              <a:buSzPct val="80000"/>
              <a:buFont typeface="Wingdings" pitchFamily="2" charset="2"/>
              <a:buChar char="n"/>
              <a:defRPr/>
            </a:pPr>
            <a:endParaRPr lang="en-US" sz="16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p:nvPr>
        </p:nvSpPr>
        <p:spPr>
          <a:xfrm>
            <a:off x="342651" y="344113"/>
            <a:ext cx="8496000" cy="756000"/>
          </a:xfrm>
        </p:spPr>
        <p:txBody>
          <a:bodyPr/>
          <a:lstStyle/>
          <a:p>
            <a:r>
              <a:rPr lang="en-US" dirty="0" smtClean="0"/>
              <a:t>Our vision is to deliver leading retail solutions for these </a:t>
            </a:r>
            <a:r>
              <a:rPr lang="en-US" dirty="0" smtClean="0">
                <a:solidFill>
                  <a:schemeClr val="accent1"/>
                </a:solidFill>
              </a:rPr>
              <a:t>multi-industry value chains </a:t>
            </a:r>
            <a:r>
              <a:rPr lang="en-US" dirty="0" smtClean="0"/>
              <a:t>…</a:t>
            </a:r>
            <a:endParaRPr lang="en-US" dirty="0"/>
          </a:p>
        </p:txBody>
      </p:sp>
      <p:sp>
        <p:nvSpPr>
          <p:cNvPr id="26" name="Rectangle 4"/>
          <p:cNvSpPr>
            <a:spLocks noChangeArrowheads="1"/>
          </p:cNvSpPr>
          <p:nvPr/>
        </p:nvSpPr>
        <p:spPr bwMode="gray">
          <a:xfrm>
            <a:off x="3499811" y="2303716"/>
            <a:ext cx="1847122" cy="847718"/>
          </a:xfrm>
          <a:prstGeom prst="rect">
            <a:avLst/>
          </a:prstGeom>
          <a:noFill/>
          <a:ln w="9525">
            <a:noFill/>
            <a:miter lim="800000"/>
            <a:headEnd/>
            <a:tailEnd/>
          </a:ln>
          <a:effectLst/>
        </p:spPr>
        <p:txBody>
          <a:bodyPr wrap="square" lIns="0" tIns="108000" rIns="0" bIns="0">
            <a:spAutoFit/>
          </a:bodyPr>
          <a:lstStyle/>
          <a:p>
            <a:pPr algn="ctr" fontAlgn="base">
              <a:spcAft>
                <a:spcPct val="0"/>
              </a:spcAft>
              <a:buSzPct val="80000"/>
              <a:buFont typeface="Wingdings" pitchFamily="2" charset="2"/>
              <a:buNone/>
              <a:defRPr/>
            </a:pPr>
            <a:r>
              <a:rPr lang="en-US" sz="1600" b="1" dirty="0">
                <a:solidFill>
                  <a:srgbClr val="FFFFFF"/>
                </a:solidFill>
                <a:ea typeface="Arial Unicode MS" pitchFamily="34" charset="-128"/>
                <a:cs typeface="Arial" pitchFamily="34" charset="0"/>
              </a:rPr>
              <a:t>Consumer Insight &amp; Predictive Analytics</a:t>
            </a:r>
          </a:p>
        </p:txBody>
      </p:sp>
      <p:cxnSp>
        <p:nvCxnSpPr>
          <p:cNvPr id="84" name="Straight Connector 83"/>
          <p:cNvCxnSpPr/>
          <p:nvPr/>
        </p:nvCxnSpPr>
        <p:spPr bwMode="auto">
          <a:xfrm>
            <a:off x="5775960" y="0"/>
            <a:ext cx="914400" cy="914400"/>
          </a:xfrm>
          <a:prstGeom prst="line">
            <a:avLst/>
          </a:prstGeom>
          <a:noFill/>
          <a:ln w="12700" cap="flat" cmpd="sng" algn="ctr">
            <a:noFill/>
            <a:prstDash val="solid"/>
            <a:round/>
            <a:headEnd type="none" w="med" len="med"/>
            <a:tailEnd type="none" w="med" len="med"/>
          </a:ln>
          <a:effectLst/>
        </p:spPr>
      </p:cxnSp>
      <p:sp>
        <p:nvSpPr>
          <p:cNvPr id="62" name="Rechteck 37"/>
          <p:cNvSpPr/>
          <p:nvPr/>
        </p:nvSpPr>
        <p:spPr bwMode="auto">
          <a:xfrm>
            <a:off x="218115" y="4847389"/>
            <a:ext cx="8697562" cy="615553"/>
          </a:xfrm>
          <a:prstGeom prst="rect">
            <a:avLst/>
          </a:prstGeom>
          <a:noFill/>
          <a:ln w="12700" algn="ctr">
            <a:noFill/>
            <a:round/>
            <a:headEnd/>
            <a:tailEnd/>
          </a:ln>
          <a:effectLst>
            <a:prstShdw prst="shdw17" dist="17961" dir="2700000">
              <a:srgbClr val="CBCBCB">
                <a:gamma/>
                <a:shade val="60000"/>
                <a:invGamma/>
              </a:srgbClr>
            </a:prstShdw>
          </a:effectLst>
        </p:spPr>
        <p:txBody>
          <a:bodyPr wrap="square" lIns="0" tIns="0" rIns="0" bIns="0" anchor="ctr" anchorCtr="0">
            <a:spAutoFit/>
          </a:bodyPr>
          <a:lstStyle/>
          <a:p>
            <a:pPr algn="ctr" fontAlgn="base">
              <a:spcAft>
                <a:spcPct val="0"/>
              </a:spcAft>
              <a:buClr>
                <a:srgbClr val="F0AB00"/>
              </a:buClr>
              <a:buSzPct val="80000"/>
              <a:buFont typeface="Wingdings" pitchFamily="2" charset="2"/>
              <a:buNone/>
            </a:pPr>
            <a:r>
              <a:rPr lang="en-US" sz="2000" dirty="0" smtClean="0">
                <a:solidFill>
                  <a:srgbClr val="000000">
                    <a:lumMod val="75000"/>
                    <a:lumOff val="25000"/>
                  </a:srgbClr>
                </a:solidFill>
                <a:latin typeface="Arial Black"/>
                <a:ea typeface="Arial Unicode MS" pitchFamily="34" charset="-128"/>
                <a:cs typeface="Arial Unicode MS" pitchFamily="34" charset="-128"/>
              </a:rPr>
              <a:t>To help you </a:t>
            </a:r>
            <a:r>
              <a:rPr lang="en-US" sz="2000" dirty="0" smtClean="0">
                <a:solidFill>
                  <a:srgbClr val="F0AB00"/>
                </a:solidFill>
                <a:latin typeface="Arial Black"/>
                <a:ea typeface="Arial Unicode MS" pitchFamily="34" charset="-128"/>
                <a:cs typeface="Arial Unicode MS" pitchFamily="34" charset="-128"/>
              </a:rPr>
              <a:t>manage </a:t>
            </a:r>
            <a:r>
              <a:rPr lang="en-US" sz="2000" dirty="0">
                <a:solidFill>
                  <a:srgbClr val="F0AB00"/>
                </a:solidFill>
                <a:latin typeface="Arial Black"/>
                <a:ea typeface="Arial Unicode MS" pitchFamily="34" charset="-128"/>
                <a:cs typeface="Arial Unicode MS" pitchFamily="34" charset="-128"/>
              </a:rPr>
              <a:t>the consumers share of </a:t>
            </a:r>
            <a:r>
              <a:rPr lang="en-US" sz="2000" dirty="0" smtClean="0">
                <a:solidFill>
                  <a:srgbClr val="F0AB00"/>
                </a:solidFill>
                <a:latin typeface="Arial Black"/>
                <a:ea typeface="Arial Unicode MS" pitchFamily="34" charset="-128"/>
                <a:cs typeface="Arial Unicode MS" pitchFamily="34" charset="-128"/>
              </a:rPr>
              <a:t>wallet</a:t>
            </a:r>
            <a:r>
              <a:rPr lang="en-US" sz="2000" dirty="0" smtClean="0">
                <a:solidFill>
                  <a:srgbClr val="000000"/>
                </a:solidFill>
                <a:latin typeface="Arial Black"/>
                <a:ea typeface="Arial Unicode MS" pitchFamily="34" charset="-128"/>
                <a:cs typeface="Arial Unicode MS" pitchFamily="34" charset="-128"/>
              </a:rPr>
              <a:t> </a:t>
            </a:r>
            <a:br>
              <a:rPr lang="en-US" sz="2000" dirty="0" smtClean="0">
                <a:solidFill>
                  <a:srgbClr val="000000"/>
                </a:solidFill>
                <a:latin typeface="Arial Black"/>
                <a:ea typeface="Arial Unicode MS" pitchFamily="34" charset="-128"/>
                <a:cs typeface="Arial Unicode MS" pitchFamily="34" charset="-128"/>
              </a:rPr>
            </a:br>
            <a:r>
              <a:rPr lang="en-US" sz="2000" dirty="0" smtClean="0">
                <a:solidFill>
                  <a:srgbClr val="000000">
                    <a:lumMod val="75000"/>
                    <a:lumOff val="25000"/>
                  </a:srgbClr>
                </a:solidFill>
                <a:latin typeface="Arial Black"/>
                <a:ea typeface="Arial Unicode MS" pitchFamily="34" charset="-128"/>
                <a:cs typeface="Arial Unicode MS" pitchFamily="34" charset="-128"/>
              </a:rPr>
              <a:t>– anywhere, anytime, on any device</a:t>
            </a:r>
            <a:endParaRPr lang="en-US" sz="2000" dirty="0">
              <a:solidFill>
                <a:srgbClr val="000000">
                  <a:lumMod val="75000"/>
                  <a:lumOff val="25000"/>
                </a:srgbClr>
              </a:solidFill>
              <a:latin typeface="Arial Black"/>
              <a:ea typeface="Arial Unicode MS" pitchFamily="34" charset="-128"/>
              <a:cs typeface="Arial Unicode MS" pitchFamily="34" charset="-128"/>
            </a:endParaRPr>
          </a:p>
        </p:txBody>
      </p:sp>
      <p:sp>
        <p:nvSpPr>
          <p:cNvPr id="60" name="Textfeld 59"/>
          <p:cNvSpPr txBox="1"/>
          <p:nvPr/>
        </p:nvSpPr>
        <p:spPr>
          <a:xfrm>
            <a:off x="3308913" y="5554789"/>
            <a:ext cx="2769454" cy="907941"/>
          </a:xfrm>
          <a:prstGeom prst="rect">
            <a:avLst/>
          </a:prstGeom>
          <a:noFill/>
        </p:spPr>
        <p:txBody>
          <a:bodyPr wrap="square" rtlCol="0">
            <a:spAutoFit/>
          </a:bodyPr>
          <a:lstStyle/>
          <a:p>
            <a:pPr marL="268288" indent="-268288" fontAlgn="base">
              <a:spcBef>
                <a:spcPts val="300"/>
              </a:spcBef>
              <a:spcAft>
                <a:spcPct val="0"/>
              </a:spcAft>
              <a:buClr>
                <a:srgbClr val="F0AB00"/>
              </a:buClr>
              <a:buSzPct val="80000"/>
              <a:buFont typeface="Wingdings" pitchFamily="2" charset="2"/>
              <a:buChar char="è"/>
            </a:pPr>
            <a:r>
              <a:rPr lang="en-CA" sz="1600" dirty="0" smtClean="0">
                <a:solidFill>
                  <a:srgbClr val="000000">
                    <a:lumMod val="75000"/>
                    <a:lumOff val="25000"/>
                  </a:srgbClr>
                </a:solidFill>
                <a:latin typeface="Arial Black"/>
                <a:ea typeface="Arial Unicode MS" pitchFamily="34" charset="-128"/>
                <a:cs typeface="Arial" pitchFamily="34" charset="0"/>
              </a:rPr>
              <a:t>Speed</a:t>
            </a:r>
          </a:p>
          <a:p>
            <a:pPr marL="268288" indent="-268288" fontAlgn="base">
              <a:spcBef>
                <a:spcPts val="300"/>
              </a:spcBef>
              <a:spcAft>
                <a:spcPct val="0"/>
              </a:spcAft>
              <a:buClr>
                <a:srgbClr val="F0AB00"/>
              </a:buClr>
              <a:buSzPct val="80000"/>
              <a:buFont typeface="Wingdings" pitchFamily="2" charset="2"/>
              <a:buChar char="è"/>
            </a:pPr>
            <a:r>
              <a:rPr lang="en-CA" sz="1600" dirty="0" smtClean="0">
                <a:solidFill>
                  <a:srgbClr val="000000">
                    <a:lumMod val="75000"/>
                    <a:lumOff val="25000"/>
                  </a:srgbClr>
                </a:solidFill>
                <a:latin typeface="Arial Black"/>
                <a:ea typeface="Arial Unicode MS" pitchFamily="34" charset="-128"/>
                <a:cs typeface="Arial" pitchFamily="34" charset="0"/>
              </a:rPr>
              <a:t>Reach</a:t>
            </a:r>
          </a:p>
          <a:p>
            <a:pPr marL="268288" indent="-268288" fontAlgn="base">
              <a:spcBef>
                <a:spcPts val="300"/>
              </a:spcBef>
              <a:spcAft>
                <a:spcPct val="0"/>
              </a:spcAft>
              <a:buClr>
                <a:srgbClr val="F0AB00"/>
              </a:buClr>
              <a:buSzPct val="80000"/>
              <a:buFont typeface="Wingdings" pitchFamily="2" charset="2"/>
              <a:buChar char="è"/>
            </a:pPr>
            <a:r>
              <a:rPr lang="en-CA" sz="1600" dirty="0" smtClean="0">
                <a:solidFill>
                  <a:srgbClr val="000000">
                    <a:lumMod val="75000"/>
                    <a:lumOff val="25000"/>
                  </a:srgbClr>
                </a:solidFill>
                <a:latin typeface="Arial Black"/>
                <a:ea typeface="Arial Unicode MS" pitchFamily="34" charset="-128"/>
                <a:cs typeface="Arial" pitchFamily="34" charset="0"/>
              </a:rPr>
              <a:t>Personalization</a:t>
            </a:r>
          </a:p>
        </p:txBody>
      </p:sp>
      <p:cxnSp>
        <p:nvCxnSpPr>
          <p:cNvPr id="41" name="Straight Arrow Connector 40"/>
          <p:cNvCxnSpPr/>
          <p:nvPr/>
        </p:nvCxnSpPr>
        <p:spPr>
          <a:xfrm rot="16200000" flipH="1">
            <a:off x="1700992" y="1779260"/>
            <a:ext cx="1049826" cy="3031177"/>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2427214" y="2129278"/>
            <a:ext cx="781478" cy="1998076"/>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3161978" y="2504181"/>
            <a:ext cx="548653" cy="1080162"/>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3887073" y="2848732"/>
            <a:ext cx="419775" cy="195069"/>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3" name="Group 57"/>
          <p:cNvGrpSpPr/>
          <p:nvPr/>
        </p:nvGrpSpPr>
        <p:grpSpPr>
          <a:xfrm flipH="1">
            <a:off x="4888033" y="2722059"/>
            <a:ext cx="3475790" cy="1082182"/>
            <a:chOff x="4376305" y="2708382"/>
            <a:chExt cx="3475790" cy="1267999"/>
          </a:xfrm>
        </p:grpSpPr>
        <p:cxnSp>
          <p:nvCxnSpPr>
            <p:cNvPr id="54" name="Straight Arrow Connector 53"/>
            <p:cNvCxnSpPr/>
            <p:nvPr/>
          </p:nvCxnSpPr>
          <p:spPr>
            <a:xfrm rot="16200000" flipH="1">
              <a:off x="5276851" y="1845750"/>
              <a:ext cx="1230085" cy="3031177"/>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6026111" y="2167175"/>
              <a:ext cx="915662" cy="1998076"/>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6780864" y="2527645"/>
              <a:ext cx="642858" cy="1080162"/>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7508634" y="2894688"/>
              <a:ext cx="491853" cy="195069"/>
            </a:xfrm>
            <a:prstGeom prst="straightConnector1">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bwMode="gray">
          <a:xfrm>
            <a:off x="192474"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0" name="Rectangle 69"/>
          <p:cNvSpPr/>
          <p:nvPr/>
        </p:nvSpPr>
        <p:spPr bwMode="gray">
          <a:xfrm>
            <a:off x="1283566"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1" name="Rectangle 70"/>
          <p:cNvSpPr/>
          <p:nvPr/>
        </p:nvSpPr>
        <p:spPr bwMode="gray">
          <a:xfrm>
            <a:off x="2378381"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2" name="Rectangle 71"/>
          <p:cNvSpPr/>
          <p:nvPr/>
        </p:nvSpPr>
        <p:spPr bwMode="gray">
          <a:xfrm>
            <a:off x="3473195"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3" name="Rectangle 72"/>
          <p:cNvSpPr/>
          <p:nvPr/>
        </p:nvSpPr>
        <p:spPr bwMode="gray">
          <a:xfrm>
            <a:off x="4568010"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4" name="Rectangle 73"/>
          <p:cNvSpPr/>
          <p:nvPr/>
        </p:nvSpPr>
        <p:spPr bwMode="gray">
          <a:xfrm>
            <a:off x="5662824"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5" name="Rectangle 74"/>
          <p:cNvSpPr/>
          <p:nvPr/>
        </p:nvSpPr>
        <p:spPr bwMode="gray">
          <a:xfrm>
            <a:off x="6757638"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76" name="Rectangle 75"/>
          <p:cNvSpPr/>
          <p:nvPr/>
        </p:nvSpPr>
        <p:spPr bwMode="gray">
          <a:xfrm>
            <a:off x="7898171" y="130486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150" name="TextBox 149"/>
          <p:cNvSpPr txBox="1"/>
          <p:nvPr/>
        </p:nvSpPr>
        <p:spPr>
          <a:xfrm>
            <a:off x="188752" y="2226483"/>
            <a:ext cx="1059906" cy="502702"/>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Consumer </a:t>
            </a:r>
          </a:p>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Products</a:t>
            </a:r>
            <a:endParaRPr lang="en-US" sz="1400" dirty="0">
              <a:solidFill>
                <a:srgbClr val="000000">
                  <a:lumMod val="75000"/>
                  <a:lumOff val="25000"/>
                </a:srgbClr>
              </a:solidFill>
              <a:ea typeface="Arial Unicode MS" pitchFamily="34" charset="-128"/>
              <a:cs typeface="Arial Unicode MS" pitchFamily="34" charset="-128"/>
            </a:endParaRPr>
          </a:p>
        </p:txBody>
      </p:sp>
      <p:sp>
        <p:nvSpPr>
          <p:cNvPr id="81" name="TextBox 80"/>
          <p:cNvSpPr txBox="1"/>
          <p:nvPr/>
        </p:nvSpPr>
        <p:spPr>
          <a:xfrm>
            <a:off x="1366280" y="2226483"/>
            <a:ext cx="922047" cy="502702"/>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Financial</a:t>
            </a:r>
          </a:p>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Services</a:t>
            </a:r>
          </a:p>
        </p:txBody>
      </p:sp>
      <p:sp>
        <p:nvSpPr>
          <p:cNvPr id="82" name="TextBox 81"/>
          <p:cNvSpPr txBox="1"/>
          <p:nvPr/>
        </p:nvSpPr>
        <p:spPr>
          <a:xfrm>
            <a:off x="2428360" y="2329076"/>
            <a:ext cx="952505"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Oil &amp; Gas</a:t>
            </a:r>
          </a:p>
        </p:txBody>
      </p:sp>
      <p:sp>
        <p:nvSpPr>
          <p:cNvPr id="83" name="TextBox 82"/>
          <p:cNvSpPr txBox="1"/>
          <p:nvPr/>
        </p:nvSpPr>
        <p:spPr>
          <a:xfrm>
            <a:off x="3677863" y="2329076"/>
            <a:ext cx="643126"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Retail</a:t>
            </a:r>
          </a:p>
        </p:txBody>
      </p:sp>
      <p:sp>
        <p:nvSpPr>
          <p:cNvPr id="85" name="TextBox 84"/>
          <p:cNvSpPr txBox="1"/>
          <p:nvPr/>
        </p:nvSpPr>
        <p:spPr>
          <a:xfrm>
            <a:off x="4712566" y="2329076"/>
            <a:ext cx="763351"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Utilities</a:t>
            </a:r>
          </a:p>
        </p:txBody>
      </p:sp>
      <p:sp>
        <p:nvSpPr>
          <p:cNvPr id="86" name="TextBox 85"/>
          <p:cNvSpPr txBox="1"/>
          <p:nvPr/>
        </p:nvSpPr>
        <p:spPr>
          <a:xfrm>
            <a:off x="5678339" y="2329076"/>
            <a:ext cx="1021433"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Wholesale</a:t>
            </a:r>
          </a:p>
        </p:txBody>
      </p:sp>
      <p:sp>
        <p:nvSpPr>
          <p:cNvPr id="87" name="TextBox 86"/>
          <p:cNvSpPr txBox="1"/>
          <p:nvPr/>
        </p:nvSpPr>
        <p:spPr>
          <a:xfrm>
            <a:off x="6982665" y="2329076"/>
            <a:ext cx="602409"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Telco</a:t>
            </a:r>
          </a:p>
        </p:txBody>
      </p:sp>
      <p:sp>
        <p:nvSpPr>
          <p:cNvPr id="88" name="TextBox 87"/>
          <p:cNvSpPr txBox="1"/>
          <p:nvPr/>
        </p:nvSpPr>
        <p:spPr>
          <a:xfrm>
            <a:off x="8225952" y="2329076"/>
            <a:ext cx="364202"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a:t>
            </a:r>
          </a:p>
        </p:txBody>
      </p:sp>
      <p:pic>
        <p:nvPicPr>
          <p:cNvPr id="19460" name="Picture 4" descr="http://imagedownload.wdf.sap.corp:7080/download.epd?context=547F86A61DD2FA938984518890FC3384D0E6424ECD032F30A0211377EE46760C1BF70107DBA784CAA48A32287053934E2008093CA2D1354E"/>
          <p:cNvPicPr>
            <a:picLocks noChangeAspect="1" noChangeArrowheads="1"/>
          </p:cNvPicPr>
          <p:nvPr/>
        </p:nvPicPr>
        <p:blipFill>
          <a:blip r:embed="rId4" cstate="print"/>
          <a:srcRect l="8571" r="10151"/>
          <a:stretch>
            <a:fillRect/>
          </a:stretch>
        </p:blipFill>
        <p:spPr bwMode="auto">
          <a:xfrm>
            <a:off x="1300294" y="1349361"/>
            <a:ext cx="1023456" cy="867600"/>
          </a:xfrm>
          <a:prstGeom prst="rect">
            <a:avLst/>
          </a:prstGeom>
          <a:noFill/>
        </p:spPr>
      </p:pic>
      <p:pic>
        <p:nvPicPr>
          <p:cNvPr id="19464" name="Picture 8" descr="http://imagedownload.wdf.sap.corp:7080/download.epd?context=84B85E04EB349912719BA0E2331B647BB449BA41F787B5EC8544B163ECD52F4EF9B2C9A7320765ECA5A5FDE3F33BEF3AB4813D73A552FC4C"/>
          <p:cNvPicPr>
            <a:picLocks noChangeAspect="1" noChangeArrowheads="1"/>
          </p:cNvPicPr>
          <p:nvPr/>
        </p:nvPicPr>
        <p:blipFill>
          <a:blip r:embed="rId5" cstate="print"/>
          <a:srcRect l="12900" r="11333" b="-1474"/>
          <a:stretch>
            <a:fillRect/>
          </a:stretch>
        </p:blipFill>
        <p:spPr bwMode="auto">
          <a:xfrm>
            <a:off x="2399251" y="1346813"/>
            <a:ext cx="1006679" cy="880392"/>
          </a:xfrm>
          <a:prstGeom prst="rect">
            <a:avLst/>
          </a:prstGeom>
          <a:noFill/>
        </p:spPr>
      </p:pic>
      <p:pic>
        <p:nvPicPr>
          <p:cNvPr id="19466" name="Picture 10" descr="http://imagedownload.wdf.sap.corp:7080/download.epd?context=1267F273549F8C7CECF0237FB48BF777C310F07CA2DD0977C6DB814CFC03598B0ED3A75F4BF3557CBCCFA7C205B9F6871D6CBB69EDDC531F"/>
          <p:cNvPicPr>
            <a:picLocks noChangeAspect="1" noChangeArrowheads="1"/>
          </p:cNvPicPr>
          <p:nvPr/>
        </p:nvPicPr>
        <p:blipFill>
          <a:blip r:embed="rId6" cstate="print"/>
          <a:srcRect b="12593"/>
          <a:stretch>
            <a:fillRect/>
          </a:stretch>
        </p:blipFill>
        <p:spPr bwMode="auto">
          <a:xfrm>
            <a:off x="3502986" y="1346143"/>
            <a:ext cx="1008000" cy="881062"/>
          </a:xfrm>
          <a:prstGeom prst="rect">
            <a:avLst/>
          </a:prstGeom>
          <a:noFill/>
        </p:spPr>
      </p:pic>
      <p:pic>
        <p:nvPicPr>
          <p:cNvPr id="19468" name="Picture 12" descr="http://imagedownload.wdf.sap.corp:7080/download.epd?context=B8DE1494DD8CAF1A35DB467264274AA649E350ED420E1DF326BC58D0AEB864DB88B7686C5F3BE029EF8104E1F2961BC8497E86B357C27946"/>
          <p:cNvPicPr>
            <a:picLocks noChangeAspect="1" noChangeArrowheads="1"/>
          </p:cNvPicPr>
          <p:nvPr/>
        </p:nvPicPr>
        <p:blipFill>
          <a:blip r:embed="rId7" cstate="print"/>
          <a:srcRect r="12977"/>
          <a:stretch>
            <a:fillRect/>
          </a:stretch>
        </p:blipFill>
        <p:spPr bwMode="auto">
          <a:xfrm>
            <a:off x="4622334" y="1346143"/>
            <a:ext cx="1006679" cy="867600"/>
          </a:xfrm>
          <a:prstGeom prst="rect">
            <a:avLst/>
          </a:prstGeom>
          <a:noFill/>
        </p:spPr>
      </p:pic>
      <p:pic>
        <p:nvPicPr>
          <p:cNvPr id="19472" name="Picture 16" descr="http://imagedownload.wdf.sap.corp:7080/download.epd?context=A41B5E2F8DD2486002285EE671DFDB797F1487BF70776B3BFDAF0A48D62FA0CE038305A5179751D7908312EAA2463A4A74DE9831771F0546"/>
          <p:cNvPicPr>
            <a:picLocks noChangeAspect="1" noChangeArrowheads="1"/>
          </p:cNvPicPr>
          <p:nvPr/>
        </p:nvPicPr>
        <p:blipFill>
          <a:blip r:embed="rId8" cstate="print"/>
          <a:srcRect r="9134"/>
          <a:stretch>
            <a:fillRect/>
          </a:stretch>
        </p:blipFill>
        <p:spPr bwMode="auto">
          <a:xfrm>
            <a:off x="6783082" y="1346143"/>
            <a:ext cx="993512" cy="867600"/>
          </a:xfrm>
          <a:prstGeom prst="rect">
            <a:avLst/>
          </a:prstGeom>
          <a:noFill/>
        </p:spPr>
      </p:pic>
      <p:sp>
        <p:nvSpPr>
          <p:cNvPr id="67" name="TextBox 66"/>
          <p:cNvSpPr txBox="1"/>
          <p:nvPr/>
        </p:nvSpPr>
        <p:spPr>
          <a:xfrm>
            <a:off x="3963239" y="4450840"/>
            <a:ext cx="1130438" cy="338554"/>
          </a:xfrm>
          <a:prstGeom prst="rect">
            <a:avLst/>
          </a:prstGeom>
          <a:solidFill>
            <a:srgbClr val="F2F2F2">
              <a:alpha val="83137"/>
            </a:srgbClr>
          </a:solidFill>
          <a:effectLst/>
        </p:spPr>
        <p:txBody>
          <a:bodyPr wrap="none" rtlCol="0">
            <a:spAutoFit/>
          </a:bodyPr>
          <a:lstStyle/>
          <a:p>
            <a:pPr algn="ctr" fontAlgn="base">
              <a:spcBef>
                <a:spcPct val="50000"/>
              </a:spcBef>
              <a:spcAft>
                <a:spcPct val="0"/>
              </a:spcAft>
              <a:buClr>
                <a:srgbClr val="F0AB00"/>
              </a:buClr>
              <a:buSzPct val="80000"/>
              <a:buFont typeface="Wingdings" pitchFamily="2" charset="2"/>
              <a:buNone/>
            </a:pPr>
            <a:r>
              <a:rPr lang="en-US" sz="1600" kern="0" dirty="0" smtClean="0">
                <a:solidFill>
                  <a:srgbClr val="000000">
                    <a:lumMod val="75000"/>
                    <a:lumOff val="25000"/>
                  </a:srgbClr>
                </a:solidFill>
                <a:ea typeface="Arial Unicode MS" pitchFamily="34" charset="-128"/>
                <a:cs typeface="Arial Unicode MS" pitchFamily="34" charset="-128"/>
              </a:rPr>
              <a:t>Consumer</a:t>
            </a:r>
          </a:p>
        </p:txBody>
      </p:sp>
      <p:pic>
        <p:nvPicPr>
          <p:cNvPr id="53" name="Picture 1" descr="Click to Preview."/>
          <p:cNvPicPr>
            <a:picLocks noChangeAspect="1" noChangeArrowheads="1"/>
          </p:cNvPicPr>
          <p:nvPr/>
        </p:nvPicPr>
        <p:blipFill>
          <a:blip r:embed="rId9" cstate="email"/>
          <a:srcRect/>
          <a:stretch>
            <a:fillRect/>
          </a:stretch>
        </p:blipFill>
        <p:spPr bwMode="auto">
          <a:xfrm>
            <a:off x="207673" y="1326270"/>
            <a:ext cx="1019756" cy="853440"/>
          </a:xfrm>
          <a:prstGeom prst="rect">
            <a:avLst/>
          </a:prstGeom>
          <a:noFill/>
        </p:spPr>
      </p:pic>
      <p:pic>
        <p:nvPicPr>
          <p:cNvPr id="1090562" name="Picture 2" descr="http://t0.gstatic.com/images?q=tbn:frQ4zoVG8SEzHM:http://www.bloggang.com/data/amarittadham/picture/1228983907.jpg">
            <a:hlinkClick r:id="rId10"/>
          </p:cNvPr>
          <p:cNvPicPr>
            <a:picLocks noChangeAspect="1" noChangeArrowheads="1"/>
          </p:cNvPicPr>
          <p:nvPr/>
        </p:nvPicPr>
        <p:blipFill>
          <a:blip r:embed="rId11" cstate="print"/>
          <a:srcRect/>
          <a:stretch>
            <a:fillRect/>
          </a:stretch>
        </p:blipFill>
        <p:spPr bwMode="auto">
          <a:xfrm>
            <a:off x="5672455" y="1342145"/>
            <a:ext cx="1002665" cy="868045"/>
          </a:xfrm>
          <a:prstGeom prst="rect">
            <a:avLst/>
          </a:prstGeom>
          <a:noFill/>
        </p:spPr>
      </p:pic>
      <p:sp>
        <p:nvSpPr>
          <p:cNvPr id="45" name="Rectangle 44"/>
          <p:cNvSpPr/>
          <p:nvPr/>
        </p:nvSpPr>
        <p:spPr bwMode="gray">
          <a:xfrm>
            <a:off x="7826904" y="1289628"/>
            <a:ext cx="1052462" cy="1462232"/>
          </a:xfrm>
          <a:prstGeom prst="rect">
            <a:avLst/>
          </a:prstGeom>
          <a:solidFill>
            <a:schemeClr val="bg1">
              <a:lumMod val="95000"/>
            </a:schemeClr>
          </a:solidFill>
          <a:ln w="19050" algn="ctr">
            <a:solidFill>
              <a:schemeClr val="bg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52" name="Rectangle 51"/>
          <p:cNvSpPr/>
          <p:nvPr/>
        </p:nvSpPr>
        <p:spPr bwMode="gray">
          <a:xfrm>
            <a:off x="8009784" y="1502988"/>
            <a:ext cx="1052462" cy="1462232"/>
          </a:xfrm>
          <a:prstGeom prst="rect">
            <a:avLst/>
          </a:prstGeom>
          <a:solidFill>
            <a:schemeClr val="bg1">
              <a:lumMod val="95000"/>
            </a:schemeClr>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Char char="n"/>
            </a:pPr>
            <a:endParaRPr lang="en-US" sz="1600" kern="0" dirty="0" smtClean="0">
              <a:solidFill>
                <a:srgbClr val="000000"/>
              </a:solidFill>
              <a:ea typeface="Arial Unicode MS" pitchFamily="34" charset="-128"/>
              <a:cs typeface="Arial Unicode MS" pitchFamily="34" charset="-128"/>
            </a:endParaRPr>
          </a:p>
        </p:txBody>
      </p:sp>
      <p:sp>
        <p:nvSpPr>
          <p:cNvPr id="50" name="TextBox 49"/>
          <p:cNvSpPr txBox="1"/>
          <p:nvPr/>
        </p:nvSpPr>
        <p:spPr>
          <a:xfrm>
            <a:off x="8015671" y="2313836"/>
            <a:ext cx="674928"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Travel</a:t>
            </a:r>
          </a:p>
        </p:txBody>
      </p:sp>
      <p:pic>
        <p:nvPicPr>
          <p:cNvPr id="51" name="Picture 14" descr="http://imagedownload.wdf.sap.corp:7080/download.epd?context=2339CFE5A67C9A5A045D8501FD5D5703C772E5EBE1075869FCE7717F33FCB79A943D4B4E7F6A29237BFECEE4ECCFCC4DE264937EFEA4FC0E"/>
          <p:cNvPicPr>
            <a:picLocks noChangeAspect="1" noChangeArrowheads="1"/>
          </p:cNvPicPr>
          <p:nvPr/>
        </p:nvPicPr>
        <p:blipFill>
          <a:blip r:embed="rId12" cstate="print"/>
          <a:srcRect l="25049"/>
          <a:stretch>
            <a:fillRect/>
          </a:stretch>
        </p:blipFill>
        <p:spPr bwMode="auto">
          <a:xfrm>
            <a:off x="7860205" y="1330903"/>
            <a:ext cx="989765" cy="867600"/>
          </a:xfrm>
          <a:prstGeom prst="rect">
            <a:avLst/>
          </a:prstGeom>
          <a:noFill/>
        </p:spPr>
      </p:pic>
      <p:sp>
        <p:nvSpPr>
          <p:cNvPr id="58" name="TextBox 57"/>
          <p:cNvSpPr txBox="1"/>
          <p:nvPr/>
        </p:nvSpPr>
        <p:spPr>
          <a:xfrm>
            <a:off x="8347475" y="2618636"/>
            <a:ext cx="463588" cy="297517"/>
          </a:xfrm>
          <a:prstGeom prst="rect">
            <a:avLst/>
          </a:prstGeom>
          <a:noFill/>
        </p:spPr>
        <p:txBody>
          <a:bodyPr wrap="none" rtlCol="0">
            <a:spAutoFit/>
          </a:bodyPr>
          <a:lstStyle/>
          <a:p>
            <a:pPr algn="ctr" fontAlgn="base">
              <a:lnSpc>
                <a:spcPts val="1600"/>
              </a:lnSpc>
              <a:spcAft>
                <a:spcPct val="0"/>
              </a:spcAft>
              <a:buClr>
                <a:srgbClr val="F0AB00"/>
              </a:buClr>
              <a:buSzPct val="80000"/>
              <a:buFont typeface="Wingdings" pitchFamily="2" charset="2"/>
              <a:buNone/>
            </a:pPr>
            <a:r>
              <a:rPr lang="en-US" sz="1400" dirty="0" smtClean="0">
                <a:solidFill>
                  <a:srgbClr val="000000">
                    <a:lumMod val="75000"/>
                    <a:lumOff val="25000"/>
                  </a:srgbClr>
                </a:solidFill>
                <a:ea typeface="Arial Unicode MS" pitchFamily="34" charset="-128"/>
                <a:cs typeface="Arial Unicode MS" pitchFamily="34" charset="-128"/>
              </a:rPr>
              <a:t>…..</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5879652" y="1295052"/>
            <a:ext cx="2064939" cy="4764314"/>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chemeClr val="bg1">
              <a:lumMod val="85000"/>
            </a:schemeClr>
          </a:solidFill>
          <a:scene3d>
            <a:camera prst="orthographicFront"/>
            <a:lightRig rig="threePt" dir="t"/>
          </a:scene3d>
          <a:sp3d>
            <a:bevelT w="57150" h="1905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568" tIns="1725168" rIns="99568" bIns="912368" spcCol="1270" anchor="ctr"/>
          <a:lstStyle/>
          <a:p>
            <a:pPr algn="ctr" defTabSz="622300">
              <a:lnSpc>
                <a:spcPct val="90000"/>
              </a:lnSpc>
              <a:spcBef>
                <a:spcPct val="0"/>
              </a:spcBef>
              <a:spcAft>
                <a:spcPct val="35000"/>
              </a:spcAft>
              <a:defRPr/>
            </a:pPr>
            <a:endParaRPr lang="en-US" sz="1000" b="1" dirty="0">
              <a:solidFill>
                <a:schemeClr val="tx2"/>
              </a:solidFill>
            </a:endParaRPr>
          </a:p>
        </p:txBody>
      </p:sp>
      <p:sp>
        <p:nvSpPr>
          <p:cNvPr id="20" name="Freeform 19"/>
          <p:cNvSpPr/>
          <p:nvPr/>
        </p:nvSpPr>
        <p:spPr>
          <a:xfrm>
            <a:off x="3680703" y="1296041"/>
            <a:ext cx="1991320" cy="4764314"/>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chemeClr val="bg1">
              <a:lumMod val="85000"/>
            </a:schemeClr>
          </a:solidFill>
          <a:scene3d>
            <a:camera prst="orthographicFront"/>
            <a:lightRig rig="threePt" dir="t"/>
          </a:scene3d>
          <a:sp3d>
            <a:bevelT w="57150" h="1905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568" tIns="1725168" rIns="99568" bIns="912368" spcCol="1270" anchor="ctr"/>
          <a:lstStyle/>
          <a:p>
            <a:pPr algn="ctr" defTabSz="622300">
              <a:lnSpc>
                <a:spcPct val="90000"/>
              </a:lnSpc>
              <a:spcBef>
                <a:spcPct val="0"/>
              </a:spcBef>
              <a:spcAft>
                <a:spcPct val="35000"/>
              </a:spcAft>
              <a:defRPr/>
            </a:pPr>
            <a:endParaRPr lang="en-US" sz="1000" b="1" dirty="0">
              <a:solidFill>
                <a:schemeClr val="tx2"/>
              </a:solidFill>
            </a:endParaRPr>
          </a:p>
        </p:txBody>
      </p:sp>
      <p:sp>
        <p:nvSpPr>
          <p:cNvPr id="3" name="Freeform 2"/>
          <p:cNvSpPr/>
          <p:nvPr/>
        </p:nvSpPr>
        <p:spPr>
          <a:xfrm>
            <a:off x="1525279" y="1296045"/>
            <a:ext cx="1991320" cy="4764314"/>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chemeClr val="bg1">
              <a:lumMod val="85000"/>
            </a:schemeClr>
          </a:solidFill>
          <a:scene3d>
            <a:camera prst="orthographicFront"/>
            <a:lightRig rig="threePt" dir="t"/>
          </a:scene3d>
          <a:sp3d>
            <a:bevelT w="57150" h="1905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9568" tIns="1725168" rIns="99568" bIns="912368" spcCol="1270" anchor="ctr"/>
          <a:lstStyle/>
          <a:p>
            <a:pPr algn="ctr" defTabSz="622300">
              <a:lnSpc>
                <a:spcPct val="90000"/>
              </a:lnSpc>
              <a:spcBef>
                <a:spcPct val="0"/>
              </a:spcBef>
              <a:spcAft>
                <a:spcPct val="35000"/>
              </a:spcAft>
              <a:defRPr/>
            </a:pPr>
            <a:endParaRPr lang="en-US" sz="1000" b="1" dirty="0">
              <a:solidFill>
                <a:schemeClr val="tx2"/>
              </a:solidFill>
            </a:endParaRPr>
          </a:p>
        </p:txBody>
      </p:sp>
      <p:pic>
        <p:nvPicPr>
          <p:cNvPr id="16396" name="Picture 4" descr="C:\Documents and Settings\I023577\My Documents\My Work\GTM\Verlin Slides\CRM.JPG"/>
          <p:cNvPicPr>
            <a:picLocks noChangeAspect="1" noChangeArrowheads="1"/>
          </p:cNvPicPr>
          <p:nvPr/>
        </p:nvPicPr>
        <p:blipFill>
          <a:blip r:embed="rId3" cstate="print"/>
          <a:srcRect l="24622" t="13029" r="29784" b="16486"/>
          <a:stretch>
            <a:fillRect/>
          </a:stretch>
        </p:blipFill>
        <p:spPr bwMode="auto">
          <a:xfrm>
            <a:off x="1892300" y="1694888"/>
            <a:ext cx="1243013" cy="1279525"/>
          </a:xfrm>
          <a:prstGeom prst="rect">
            <a:avLst/>
          </a:prstGeom>
          <a:noFill/>
          <a:ln w="9525">
            <a:noFill/>
            <a:miter lim="800000"/>
            <a:headEnd/>
            <a:tailEnd/>
          </a:ln>
        </p:spPr>
      </p:pic>
      <p:pic>
        <p:nvPicPr>
          <p:cNvPr id="16397" name="Picture 2" descr="C:\Documents and Settings\I023577\My Documents\My Work\GTM\US Forum\telephone.JPG"/>
          <p:cNvPicPr>
            <a:picLocks noChangeAspect="1" noChangeArrowheads="1"/>
          </p:cNvPicPr>
          <p:nvPr/>
        </p:nvPicPr>
        <p:blipFill>
          <a:blip r:embed="rId4" cstate="print"/>
          <a:srcRect r="37694" b="4416"/>
          <a:stretch>
            <a:fillRect/>
          </a:stretch>
        </p:blipFill>
        <p:spPr bwMode="auto">
          <a:xfrm>
            <a:off x="4125913" y="1772675"/>
            <a:ext cx="1143000" cy="1169988"/>
          </a:xfrm>
          <a:prstGeom prst="rect">
            <a:avLst/>
          </a:prstGeom>
          <a:noFill/>
          <a:ln w="9525">
            <a:noFill/>
            <a:miter lim="800000"/>
            <a:headEnd/>
            <a:tailEnd/>
          </a:ln>
        </p:spPr>
      </p:pic>
      <p:pic>
        <p:nvPicPr>
          <p:cNvPr id="16398" name="Picture 2" descr="C:\Documents and Settings\I023577\My Documents\My Work\GTM\US Forum\bicycle photo.JPG"/>
          <p:cNvPicPr>
            <a:picLocks noChangeAspect="1" noChangeArrowheads="1"/>
          </p:cNvPicPr>
          <p:nvPr/>
        </p:nvPicPr>
        <p:blipFill>
          <a:blip r:embed="rId5" cstate="print"/>
          <a:srcRect l="26376"/>
          <a:stretch>
            <a:fillRect/>
          </a:stretch>
        </p:blipFill>
        <p:spPr bwMode="auto">
          <a:xfrm>
            <a:off x="6107113" y="1788550"/>
            <a:ext cx="1306512" cy="1179513"/>
          </a:xfrm>
          <a:prstGeom prst="rect">
            <a:avLst/>
          </a:prstGeom>
          <a:noFill/>
          <a:ln w="9525">
            <a:noFill/>
            <a:miter lim="800000"/>
            <a:headEnd/>
            <a:tailEnd/>
          </a:ln>
        </p:spPr>
      </p:pic>
      <p:sp>
        <p:nvSpPr>
          <p:cNvPr id="11" name="Donut 10"/>
          <p:cNvSpPr/>
          <p:nvPr/>
        </p:nvSpPr>
        <p:spPr bwMode="auto">
          <a:xfrm>
            <a:off x="1566863" y="1432950"/>
            <a:ext cx="1873250" cy="1741488"/>
          </a:xfrm>
          <a:prstGeom prst="donut">
            <a:avLst>
              <a:gd name="adj" fmla="val 3518"/>
            </a:avLst>
          </a:prstGeom>
          <a:solidFill>
            <a:schemeClr val="bg1"/>
          </a:solidFill>
          <a:ln w="12700" cap="flat" cmpd="sng" algn="ctr">
            <a:noFill/>
            <a:prstDash val="solid"/>
            <a:round/>
            <a:headEnd type="none" w="med" len="med"/>
            <a:tailEnd type="none" w="med" len="med"/>
          </a:ln>
          <a:effectLst/>
        </p:spPr>
        <p:txBody>
          <a:bodyPr lIns="0" tIns="0" rIns="0" bIns="0"/>
          <a:lstStyle/>
          <a:p>
            <a:pPr marL="184150" indent="-182563">
              <a:defRPr/>
            </a:pPr>
            <a:endParaRPr lang="en-US"/>
          </a:p>
        </p:txBody>
      </p:sp>
      <p:sp>
        <p:nvSpPr>
          <p:cNvPr id="16400" name="TextBox 11"/>
          <p:cNvSpPr txBox="1">
            <a:spLocks noChangeArrowheads="1"/>
          </p:cNvSpPr>
          <p:nvPr/>
        </p:nvSpPr>
        <p:spPr bwMode="auto">
          <a:xfrm>
            <a:off x="1698625" y="3239525"/>
            <a:ext cx="1611313" cy="338554"/>
          </a:xfrm>
          <a:prstGeom prst="rect">
            <a:avLst/>
          </a:prstGeom>
          <a:noFill/>
          <a:ln w="9525">
            <a:noFill/>
            <a:miter lim="800000"/>
            <a:headEnd/>
            <a:tailEnd/>
          </a:ln>
        </p:spPr>
        <p:txBody>
          <a:bodyPr>
            <a:spAutoFit/>
          </a:bodyPr>
          <a:lstStyle/>
          <a:p>
            <a:pPr algn="ctr">
              <a:buFont typeface="Wingdings" pitchFamily="2" charset="2"/>
              <a:buNone/>
            </a:pPr>
            <a:r>
              <a:rPr lang="fr-FR" sz="1600" b="1" dirty="0"/>
              <a:t>SPEED</a:t>
            </a:r>
            <a:endParaRPr lang="en-US" sz="1600" b="1" dirty="0"/>
          </a:p>
        </p:txBody>
      </p:sp>
      <p:sp>
        <p:nvSpPr>
          <p:cNvPr id="16401" name="TextBox 12"/>
          <p:cNvSpPr txBox="1">
            <a:spLocks noChangeArrowheads="1"/>
          </p:cNvSpPr>
          <p:nvPr/>
        </p:nvSpPr>
        <p:spPr bwMode="auto">
          <a:xfrm>
            <a:off x="3886200" y="3250638"/>
            <a:ext cx="1611313" cy="338554"/>
          </a:xfrm>
          <a:prstGeom prst="rect">
            <a:avLst/>
          </a:prstGeom>
          <a:noFill/>
          <a:ln w="9525">
            <a:noFill/>
            <a:miter lim="800000"/>
            <a:headEnd/>
            <a:tailEnd/>
          </a:ln>
        </p:spPr>
        <p:txBody>
          <a:bodyPr>
            <a:spAutoFit/>
          </a:bodyPr>
          <a:lstStyle/>
          <a:p>
            <a:pPr algn="ctr">
              <a:buFont typeface="Wingdings" pitchFamily="2" charset="2"/>
              <a:buNone/>
            </a:pPr>
            <a:r>
              <a:rPr lang="fr-FR" sz="1600" b="1" dirty="0" smtClean="0"/>
              <a:t>REACH</a:t>
            </a:r>
            <a:endParaRPr lang="en-US" sz="1600" b="1" dirty="0"/>
          </a:p>
        </p:txBody>
      </p:sp>
      <p:sp>
        <p:nvSpPr>
          <p:cNvPr id="16402" name="TextBox 13"/>
          <p:cNvSpPr txBox="1">
            <a:spLocks noChangeArrowheads="1"/>
          </p:cNvSpPr>
          <p:nvPr/>
        </p:nvSpPr>
        <p:spPr bwMode="auto">
          <a:xfrm>
            <a:off x="5839463" y="3250638"/>
            <a:ext cx="2140755" cy="338554"/>
          </a:xfrm>
          <a:prstGeom prst="rect">
            <a:avLst/>
          </a:prstGeom>
          <a:noFill/>
          <a:ln w="9525">
            <a:noFill/>
            <a:miter lim="800000"/>
            <a:headEnd/>
            <a:tailEnd/>
          </a:ln>
        </p:spPr>
        <p:txBody>
          <a:bodyPr wrap="square">
            <a:spAutoFit/>
          </a:bodyPr>
          <a:lstStyle/>
          <a:p>
            <a:pPr algn="ctr">
              <a:buFont typeface="Wingdings" pitchFamily="2" charset="2"/>
              <a:buNone/>
            </a:pPr>
            <a:r>
              <a:rPr lang="fr-FR" sz="1600" b="1" dirty="0" smtClean="0"/>
              <a:t>PERSONALIZATION</a:t>
            </a:r>
            <a:endParaRPr lang="en-US" sz="1600" b="1" dirty="0"/>
          </a:p>
        </p:txBody>
      </p:sp>
      <p:sp>
        <p:nvSpPr>
          <p:cNvPr id="16403" name="TextBox 14"/>
          <p:cNvSpPr txBox="1">
            <a:spLocks noChangeArrowheads="1"/>
          </p:cNvSpPr>
          <p:nvPr/>
        </p:nvSpPr>
        <p:spPr bwMode="auto">
          <a:xfrm>
            <a:off x="1524000" y="3635063"/>
            <a:ext cx="1970088" cy="1977464"/>
          </a:xfrm>
          <a:prstGeom prst="rect">
            <a:avLst/>
          </a:prstGeom>
          <a:noFill/>
          <a:ln w="9525">
            <a:noFill/>
            <a:miter lim="800000"/>
            <a:headEnd/>
            <a:tailEnd/>
          </a:ln>
        </p:spPr>
        <p:txBody>
          <a:bodyPr>
            <a:spAutoFit/>
          </a:bodyPr>
          <a:lstStyle/>
          <a:p>
            <a:pPr algn="ctr">
              <a:buFont typeface="Wingdings" pitchFamily="2" charset="2"/>
              <a:buNone/>
            </a:pPr>
            <a:r>
              <a:rPr lang="fr-FR" sz="1400" b="1" dirty="0" err="1"/>
              <a:t>Demand</a:t>
            </a:r>
            <a:r>
              <a:rPr lang="fr-FR" sz="1400" b="1" dirty="0"/>
              <a:t> </a:t>
            </a:r>
            <a:r>
              <a:rPr lang="fr-FR" sz="1400" b="1" dirty="0" err="1"/>
              <a:t>Driven</a:t>
            </a:r>
            <a:r>
              <a:rPr lang="fr-FR" sz="1400" b="1" dirty="0"/>
              <a:t> </a:t>
            </a:r>
            <a:r>
              <a:rPr lang="fr-FR" sz="1400" b="1" dirty="0" err="1"/>
              <a:t>Supply</a:t>
            </a:r>
            <a:r>
              <a:rPr lang="fr-FR" sz="1400" b="1" dirty="0"/>
              <a:t> </a:t>
            </a:r>
            <a:r>
              <a:rPr lang="fr-FR" sz="1400" b="1" dirty="0" smtClean="0"/>
              <a:t>Network</a:t>
            </a:r>
          </a:p>
          <a:p>
            <a:pPr algn="ctr">
              <a:buFont typeface="Wingdings" pitchFamily="2" charset="2"/>
              <a:buNone/>
            </a:pPr>
            <a:endParaRPr lang="en-CA" sz="1050" dirty="0" smtClean="0"/>
          </a:p>
          <a:p>
            <a:pPr algn="ctr">
              <a:spcBef>
                <a:spcPts val="0"/>
              </a:spcBef>
              <a:spcAft>
                <a:spcPts val="0"/>
              </a:spcAft>
              <a:buFont typeface="Wingdings" pitchFamily="2" charset="2"/>
              <a:buNone/>
            </a:pPr>
            <a:r>
              <a:rPr lang="en-CA" sz="1400" dirty="0" smtClean="0"/>
              <a:t>Deliver on customer service expectations with fast responsive retailing driven by unified channel demand </a:t>
            </a:r>
            <a:endParaRPr lang="en-US" sz="1400" b="1" dirty="0"/>
          </a:p>
        </p:txBody>
      </p:sp>
      <p:sp>
        <p:nvSpPr>
          <p:cNvPr id="16404" name="TextBox 15"/>
          <p:cNvSpPr txBox="1">
            <a:spLocks noChangeArrowheads="1"/>
          </p:cNvSpPr>
          <p:nvPr/>
        </p:nvSpPr>
        <p:spPr bwMode="auto">
          <a:xfrm>
            <a:off x="3657600" y="3646938"/>
            <a:ext cx="1970088" cy="1762021"/>
          </a:xfrm>
          <a:prstGeom prst="rect">
            <a:avLst/>
          </a:prstGeom>
          <a:noFill/>
          <a:ln w="9525">
            <a:noFill/>
            <a:miter lim="800000"/>
            <a:headEnd/>
            <a:tailEnd/>
          </a:ln>
        </p:spPr>
        <p:txBody>
          <a:bodyPr>
            <a:spAutoFit/>
          </a:bodyPr>
          <a:lstStyle/>
          <a:p>
            <a:pPr algn="ctr">
              <a:buFont typeface="Wingdings" pitchFamily="2" charset="2"/>
              <a:buNone/>
            </a:pPr>
            <a:r>
              <a:rPr lang="fr-FR" sz="1400" b="1" dirty="0" err="1"/>
              <a:t>Unified</a:t>
            </a:r>
            <a:r>
              <a:rPr lang="fr-FR" sz="1400" b="1" dirty="0"/>
              <a:t> Customer </a:t>
            </a:r>
            <a:r>
              <a:rPr lang="fr-FR" sz="1400" b="1" dirty="0" smtClean="0"/>
              <a:t>Channel</a:t>
            </a:r>
          </a:p>
          <a:p>
            <a:pPr algn="ctr">
              <a:buFont typeface="Wingdings" pitchFamily="2" charset="2"/>
              <a:buNone/>
            </a:pPr>
            <a:endParaRPr lang="fr-FR" sz="1050" b="1" dirty="0" smtClean="0"/>
          </a:p>
          <a:p>
            <a:pPr algn="ctr">
              <a:buFont typeface="Wingdings" pitchFamily="2" charset="2"/>
              <a:buNone/>
            </a:pPr>
            <a:r>
              <a:rPr lang="en-US" sz="1400" dirty="0" smtClean="0"/>
              <a:t>Mobile </a:t>
            </a:r>
            <a:r>
              <a:rPr lang="en-US" sz="1400" dirty="0"/>
              <a:t>enabled unified channel </a:t>
            </a:r>
            <a:r>
              <a:rPr lang="en-US" sz="1400" dirty="0" smtClean="0"/>
              <a:t>  to reach customers anywhere</a:t>
            </a:r>
            <a:r>
              <a:rPr lang="en-US" sz="1400" dirty="0"/>
              <a:t>, </a:t>
            </a:r>
            <a:r>
              <a:rPr lang="en-US" sz="1400" dirty="0" smtClean="0"/>
              <a:t>anytime, </a:t>
            </a:r>
            <a:r>
              <a:rPr lang="en-US" sz="1400" dirty="0"/>
              <a:t>on any device</a:t>
            </a:r>
          </a:p>
        </p:txBody>
      </p:sp>
      <p:sp>
        <p:nvSpPr>
          <p:cNvPr id="16405" name="TextBox 16"/>
          <p:cNvSpPr txBox="1">
            <a:spLocks noChangeArrowheads="1"/>
          </p:cNvSpPr>
          <p:nvPr/>
        </p:nvSpPr>
        <p:spPr bwMode="auto">
          <a:xfrm>
            <a:off x="5824538" y="3623188"/>
            <a:ext cx="1970087" cy="2031325"/>
          </a:xfrm>
          <a:prstGeom prst="rect">
            <a:avLst/>
          </a:prstGeom>
          <a:noFill/>
          <a:ln w="9525">
            <a:noFill/>
            <a:miter lim="800000"/>
            <a:headEnd/>
            <a:tailEnd/>
          </a:ln>
        </p:spPr>
        <p:txBody>
          <a:bodyPr>
            <a:spAutoFit/>
          </a:bodyPr>
          <a:lstStyle/>
          <a:p>
            <a:pPr algn="ctr">
              <a:spcAft>
                <a:spcPts val="400"/>
              </a:spcAft>
              <a:buFont typeface="Wingdings" pitchFamily="2" charset="2"/>
              <a:buNone/>
            </a:pPr>
            <a:r>
              <a:rPr lang="fr-FR" sz="1400" b="1" dirty="0"/>
              <a:t>Customer Insight &amp; </a:t>
            </a:r>
            <a:r>
              <a:rPr lang="fr-FR" sz="1400" b="1" dirty="0" err="1"/>
              <a:t>Predictive</a:t>
            </a:r>
            <a:r>
              <a:rPr lang="fr-FR" sz="1400" b="1" dirty="0"/>
              <a:t> </a:t>
            </a:r>
            <a:r>
              <a:rPr lang="fr-FR" sz="1400" b="1" dirty="0" err="1" smtClean="0"/>
              <a:t>Analytics</a:t>
            </a:r>
            <a:r>
              <a:rPr lang="fr-FR" sz="1400" b="1" dirty="0" smtClean="0"/>
              <a:t/>
            </a:r>
            <a:br>
              <a:rPr lang="fr-FR" sz="1400" b="1" dirty="0" smtClean="0"/>
            </a:br>
            <a:r>
              <a:rPr lang="fr-FR" sz="1400" b="1" dirty="0" smtClean="0"/>
              <a:t/>
            </a:r>
            <a:br>
              <a:rPr lang="fr-FR" sz="1400" b="1" dirty="0" smtClean="0"/>
            </a:br>
            <a:r>
              <a:rPr lang="en-CA" sz="1400" dirty="0" smtClean="0"/>
              <a:t>Bidirectional customer engagement that scales across all channels and brands to drive personalized experiences </a:t>
            </a:r>
            <a:endParaRPr lang="en-US" sz="1400" dirty="0"/>
          </a:p>
        </p:txBody>
      </p:sp>
      <p:sp>
        <p:nvSpPr>
          <p:cNvPr id="18" name="Donut 17"/>
          <p:cNvSpPr/>
          <p:nvPr/>
        </p:nvSpPr>
        <p:spPr bwMode="auto">
          <a:xfrm>
            <a:off x="3776663" y="1444063"/>
            <a:ext cx="1873250" cy="1741487"/>
          </a:xfrm>
          <a:prstGeom prst="donut">
            <a:avLst>
              <a:gd name="adj" fmla="val 3518"/>
            </a:avLst>
          </a:prstGeom>
          <a:solidFill>
            <a:schemeClr val="bg1"/>
          </a:solidFill>
          <a:ln w="12700" cap="flat" cmpd="sng" algn="ctr">
            <a:noFill/>
            <a:prstDash val="solid"/>
            <a:round/>
            <a:headEnd type="none" w="med" len="med"/>
            <a:tailEnd type="none" w="med" len="med"/>
          </a:ln>
          <a:effectLst/>
        </p:spPr>
        <p:txBody>
          <a:bodyPr lIns="0" tIns="0" rIns="0" bIns="0"/>
          <a:lstStyle/>
          <a:p>
            <a:pPr marL="184150" indent="-182563">
              <a:defRPr/>
            </a:pPr>
            <a:endParaRPr lang="en-US"/>
          </a:p>
        </p:txBody>
      </p:sp>
      <p:sp>
        <p:nvSpPr>
          <p:cNvPr id="19" name="Donut 18"/>
          <p:cNvSpPr/>
          <p:nvPr/>
        </p:nvSpPr>
        <p:spPr bwMode="auto">
          <a:xfrm>
            <a:off x="5878513" y="1498038"/>
            <a:ext cx="1871662" cy="1741487"/>
          </a:xfrm>
          <a:prstGeom prst="donut">
            <a:avLst>
              <a:gd name="adj" fmla="val 3518"/>
            </a:avLst>
          </a:prstGeom>
          <a:solidFill>
            <a:schemeClr val="bg1"/>
          </a:solidFill>
          <a:ln w="12700" cap="flat" cmpd="sng" algn="ctr">
            <a:noFill/>
            <a:prstDash val="solid"/>
            <a:round/>
            <a:headEnd type="none" w="med" len="med"/>
            <a:tailEnd type="none" w="med" len="med"/>
          </a:ln>
          <a:effectLst/>
        </p:spPr>
        <p:txBody>
          <a:bodyPr lIns="0" tIns="0" rIns="0" bIns="0"/>
          <a:lstStyle/>
          <a:p>
            <a:pPr marL="184150" indent="-182563">
              <a:defRPr/>
            </a:pPr>
            <a:endParaRPr lang="en-US"/>
          </a:p>
        </p:txBody>
      </p:sp>
      <p:sp>
        <p:nvSpPr>
          <p:cNvPr id="22" name="Left-Right Arrow 21"/>
          <p:cNvSpPr/>
          <p:nvPr/>
        </p:nvSpPr>
        <p:spPr>
          <a:xfrm>
            <a:off x="1810544" y="5563125"/>
            <a:ext cx="5724525" cy="468000"/>
          </a:xfrm>
          <a:prstGeom prst="leftRightArrow">
            <a:avLst/>
          </a:prstGeom>
          <a:solidFill>
            <a:srgbClr val="002060"/>
          </a:solidFill>
          <a:ln>
            <a:solidFill>
              <a:srgbClr val="0070C0"/>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6409" name="TextBox 22"/>
          <p:cNvSpPr txBox="1">
            <a:spLocks noChangeArrowheads="1"/>
          </p:cNvSpPr>
          <p:nvPr/>
        </p:nvSpPr>
        <p:spPr bwMode="auto">
          <a:xfrm>
            <a:off x="1820069" y="5640275"/>
            <a:ext cx="5705475" cy="307777"/>
          </a:xfrm>
          <a:prstGeom prst="rect">
            <a:avLst/>
          </a:prstGeom>
          <a:noFill/>
          <a:ln w="9525">
            <a:noFill/>
            <a:miter lim="800000"/>
            <a:headEnd/>
            <a:tailEnd/>
          </a:ln>
        </p:spPr>
        <p:txBody>
          <a:bodyPr>
            <a:spAutoFit/>
          </a:bodyPr>
          <a:lstStyle/>
          <a:p>
            <a:pPr algn="ctr">
              <a:buFont typeface="Wingdings" pitchFamily="2" charset="2"/>
              <a:buNone/>
            </a:pPr>
            <a:r>
              <a:rPr lang="fr-FR" sz="1400" b="1" dirty="0" smtClean="0">
                <a:solidFill>
                  <a:schemeClr val="bg1"/>
                </a:solidFill>
              </a:rPr>
              <a:t>RETAIL WITHOUT BOUNDARIES</a:t>
            </a:r>
            <a:endParaRPr lang="en-US" sz="1400" b="1" dirty="0">
              <a:solidFill>
                <a:srgbClr val="FF0000"/>
              </a:solidFill>
            </a:endParaRPr>
          </a:p>
        </p:txBody>
      </p:sp>
      <p:sp>
        <p:nvSpPr>
          <p:cNvPr id="24" name="Textfeld 32"/>
          <p:cNvSpPr txBox="1"/>
          <p:nvPr/>
        </p:nvSpPr>
        <p:spPr>
          <a:xfrm>
            <a:off x="436951" y="6010025"/>
            <a:ext cx="8137029" cy="584775"/>
          </a:xfrm>
          <a:prstGeom prst="rect">
            <a:avLst/>
          </a:prstGeom>
          <a:noFill/>
          <a:ln w="38100">
            <a:noFill/>
          </a:ln>
        </p:spPr>
        <p:txBody>
          <a:bodyPr wrap="square">
            <a:spAutoFit/>
          </a:bodyPr>
          <a:lstStyle/>
          <a:p>
            <a:pPr algn="ctr">
              <a:buNone/>
              <a:defRPr/>
            </a:pPr>
            <a:r>
              <a:rPr lang="en-US" sz="1600" dirty="0" smtClean="0">
                <a:latin typeface="+mn-lt"/>
              </a:rPr>
              <a:t>Providing an </a:t>
            </a:r>
            <a:r>
              <a:rPr lang="en-US" sz="1600" dirty="0" smtClean="0"/>
              <a:t>efficient</a:t>
            </a:r>
            <a:r>
              <a:rPr lang="en-US" sz="1600" dirty="0"/>
              <a:t>, seamless, cross channel capabilities </a:t>
            </a:r>
            <a:r>
              <a:rPr lang="en-US" sz="1600" dirty="0" smtClean="0"/>
              <a:t>to </a:t>
            </a:r>
            <a:r>
              <a:rPr lang="en-US" sz="1600" dirty="0"/>
              <a:t>meet fast changing customer </a:t>
            </a:r>
            <a:r>
              <a:rPr lang="en-US" sz="1600" dirty="0" smtClean="0"/>
              <a:t>demand</a:t>
            </a:r>
            <a:endParaRPr lang="en-US" sz="1600" dirty="0">
              <a:latin typeface="+mn-lt"/>
            </a:endParaRPr>
          </a:p>
        </p:txBody>
      </p:sp>
      <p:sp>
        <p:nvSpPr>
          <p:cNvPr id="25" name="Title 4"/>
          <p:cNvSpPr>
            <a:spLocks noGrp="1"/>
          </p:cNvSpPr>
          <p:nvPr>
            <p:ph type="title"/>
          </p:nvPr>
        </p:nvSpPr>
        <p:spPr>
          <a:xfrm>
            <a:off x="324000" y="347750"/>
            <a:ext cx="8496000" cy="756000"/>
          </a:xfrm>
        </p:spPr>
        <p:txBody>
          <a:bodyPr/>
          <a:lstStyle/>
          <a:p>
            <a:r>
              <a:rPr lang="en-US" dirty="0" smtClean="0"/>
              <a:t>Three Pillars to Capture a Global Market Volume of More than Two Billion Euro</a:t>
            </a:r>
            <a:endParaRPr lang="en-US" sz="1800" dirty="0">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rechargenews.com/multimedia/archive/00031/casino_31455a.jpg"/>
          <p:cNvPicPr>
            <a:picLocks noChangeAspect="1" noChangeArrowheads="1"/>
          </p:cNvPicPr>
          <p:nvPr/>
        </p:nvPicPr>
        <p:blipFill>
          <a:blip r:embed="rId2" cstate="print">
            <a:lum bright="20000" contrast="-17000"/>
          </a:blip>
          <a:srcRect r="2693"/>
          <a:stretch>
            <a:fillRect/>
          </a:stretch>
        </p:blipFill>
        <p:spPr bwMode="auto">
          <a:xfrm>
            <a:off x="476201" y="1243084"/>
            <a:ext cx="3692030" cy="2547161"/>
          </a:xfrm>
          <a:prstGeom prst="rect">
            <a:avLst/>
          </a:prstGeom>
          <a:noFill/>
        </p:spPr>
      </p:pic>
      <p:sp>
        <p:nvSpPr>
          <p:cNvPr id="2" name="Title 1"/>
          <p:cNvSpPr>
            <a:spLocks noGrp="1"/>
          </p:cNvSpPr>
          <p:nvPr>
            <p:ph type="title"/>
          </p:nvPr>
        </p:nvSpPr>
        <p:spPr/>
        <p:txBody>
          <a:bodyPr/>
          <a:lstStyle/>
          <a:p>
            <a:r>
              <a:rPr lang="en-US" sz="2400" dirty="0" smtClean="0"/>
              <a:t>Casino &amp; SAP co-innovation initiative around</a:t>
            </a:r>
            <a:br>
              <a:rPr lang="en-US" sz="2400" dirty="0" smtClean="0"/>
            </a:br>
            <a:r>
              <a:rPr lang="en-US" sz="2400" dirty="0" smtClean="0"/>
              <a:t>consumer mobile solution</a:t>
            </a:r>
            <a:endParaRPr lang="en-US" dirty="0"/>
          </a:p>
        </p:txBody>
      </p:sp>
      <p:sp>
        <p:nvSpPr>
          <p:cNvPr id="3" name="Text Placeholder 2"/>
          <p:cNvSpPr>
            <a:spLocks noGrp="1"/>
          </p:cNvSpPr>
          <p:nvPr>
            <p:ph type="body" sz="quarter" idx="10"/>
          </p:nvPr>
        </p:nvSpPr>
        <p:spPr>
          <a:xfrm>
            <a:off x="248400" y="2768958"/>
            <a:ext cx="4248000" cy="3348506"/>
          </a:xfrm>
        </p:spPr>
        <p:txBody>
          <a:bodyPr/>
          <a:lstStyle/>
          <a:p>
            <a:endParaRPr lang="de-DE" dirty="0" smtClean="0"/>
          </a:p>
          <a:p>
            <a:endParaRPr lang="de-DE" dirty="0" smtClean="0"/>
          </a:p>
          <a:p>
            <a:endParaRPr lang="de-DE" dirty="0" smtClean="0"/>
          </a:p>
          <a:p>
            <a:pPr lvl="1">
              <a:buFont typeface="Wingdings" pitchFamily="2" charset="2"/>
              <a:buChar char="§"/>
            </a:pPr>
            <a:endParaRPr lang="de-DE" sz="1400" dirty="0" smtClean="0"/>
          </a:p>
          <a:p>
            <a:endParaRPr lang="de-DE" dirty="0" smtClean="0"/>
          </a:p>
          <a:p>
            <a:endParaRPr lang="en-US" dirty="0"/>
          </a:p>
        </p:txBody>
      </p:sp>
      <p:sp>
        <p:nvSpPr>
          <p:cNvPr id="4" name="Text Placeholder 3"/>
          <p:cNvSpPr>
            <a:spLocks noGrp="1"/>
          </p:cNvSpPr>
          <p:nvPr>
            <p:ph type="body" sz="quarter" idx="11"/>
          </p:nvPr>
        </p:nvSpPr>
        <p:spPr>
          <a:xfrm>
            <a:off x="4520485" y="1292400"/>
            <a:ext cx="4349915" cy="4928096"/>
          </a:xfrm>
        </p:spPr>
        <p:txBody>
          <a:bodyPr/>
          <a:lstStyle/>
          <a:p>
            <a:pPr lvl="1">
              <a:buNone/>
            </a:pPr>
            <a:r>
              <a:rPr lang="de-DE" b="1" dirty="0" smtClean="0"/>
              <a:t>Project </a:t>
            </a:r>
          </a:p>
          <a:p>
            <a:pPr lvl="1">
              <a:buNone/>
            </a:pPr>
            <a:r>
              <a:rPr lang="de-DE" dirty="0" smtClean="0"/>
              <a:t>Co-Innovation Project </a:t>
            </a:r>
            <a:r>
              <a:rPr lang="de-DE" dirty="0" err="1" smtClean="0"/>
              <a:t>between</a:t>
            </a:r>
            <a:r>
              <a:rPr lang="de-DE" dirty="0" smtClean="0"/>
              <a:t> SAP </a:t>
            </a:r>
            <a:r>
              <a:rPr lang="de-DE" dirty="0" err="1" smtClean="0"/>
              <a:t>and</a:t>
            </a:r>
            <a:r>
              <a:rPr lang="de-DE" dirty="0" smtClean="0"/>
              <a:t> Casino </a:t>
            </a:r>
          </a:p>
          <a:p>
            <a:pPr lvl="1">
              <a:buNone/>
            </a:pPr>
            <a:r>
              <a:rPr lang="de-DE" dirty="0" smtClean="0"/>
              <a:t>Consumer Mobile Solution </a:t>
            </a:r>
            <a:r>
              <a:rPr lang="de-DE" dirty="0" err="1" smtClean="0"/>
              <a:t>featuring</a:t>
            </a:r>
            <a:r>
              <a:rPr lang="de-DE" dirty="0" smtClean="0"/>
              <a:t>:</a:t>
            </a:r>
          </a:p>
          <a:p>
            <a:pPr lvl="1"/>
            <a:r>
              <a:rPr lang="de-DE" dirty="0" err="1" smtClean="0"/>
              <a:t>Targeted</a:t>
            </a:r>
            <a:r>
              <a:rPr lang="de-DE" dirty="0" smtClean="0"/>
              <a:t> 1-1 Marketing</a:t>
            </a:r>
          </a:p>
          <a:p>
            <a:pPr lvl="1"/>
            <a:r>
              <a:rPr lang="de-DE" dirty="0" err="1" smtClean="0"/>
              <a:t>Personalized</a:t>
            </a:r>
            <a:r>
              <a:rPr lang="de-DE" dirty="0" smtClean="0"/>
              <a:t> Special </a:t>
            </a:r>
            <a:r>
              <a:rPr lang="de-DE" dirty="0" err="1" smtClean="0"/>
              <a:t>Offers</a:t>
            </a:r>
            <a:endParaRPr lang="de-DE" dirty="0" smtClean="0"/>
          </a:p>
          <a:p>
            <a:pPr lvl="1"/>
            <a:r>
              <a:rPr lang="de-DE" dirty="0" err="1" smtClean="0"/>
              <a:t>Optimized</a:t>
            </a:r>
            <a:r>
              <a:rPr lang="de-DE" dirty="0" smtClean="0"/>
              <a:t> Shopping List</a:t>
            </a:r>
          </a:p>
          <a:p>
            <a:pPr lvl="1"/>
            <a:r>
              <a:rPr lang="de-DE" dirty="0" err="1" smtClean="0"/>
              <a:t>Up</a:t>
            </a:r>
            <a:r>
              <a:rPr lang="de-DE" dirty="0" smtClean="0"/>
              <a:t>- </a:t>
            </a:r>
            <a:r>
              <a:rPr lang="de-DE" dirty="0" err="1" smtClean="0"/>
              <a:t>and</a:t>
            </a:r>
            <a:r>
              <a:rPr lang="de-DE" dirty="0" smtClean="0"/>
              <a:t> Cross-</a:t>
            </a:r>
            <a:r>
              <a:rPr lang="de-DE" dirty="0" err="1" smtClean="0"/>
              <a:t>Selling</a:t>
            </a:r>
            <a:r>
              <a:rPr lang="de-DE" dirty="0" smtClean="0"/>
              <a:t> </a:t>
            </a:r>
          </a:p>
          <a:p>
            <a:pPr lvl="1"/>
            <a:r>
              <a:rPr lang="de-DE" dirty="0" smtClean="0"/>
              <a:t>Consumer </a:t>
            </a:r>
            <a:r>
              <a:rPr lang="de-DE" dirty="0" err="1" smtClean="0"/>
              <a:t>Analytics</a:t>
            </a:r>
            <a:endParaRPr lang="en-US" dirty="0"/>
          </a:p>
        </p:txBody>
      </p:sp>
      <p:pic>
        <p:nvPicPr>
          <p:cNvPr id="7" name="Picture 4"/>
          <p:cNvPicPr>
            <a:picLocks noChangeAspect="1" noChangeArrowheads="1"/>
          </p:cNvPicPr>
          <p:nvPr/>
        </p:nvPicPr>
        <p:blipFill>
          <a:blip r:embed="rId3" cstate="print"/>
          <a:srcRect r="20000"/>
          <a:stretch>
            <a:fillRect/>
          </a:stretch>
        </p:blipFill>
        <p:spPr bwMode="auto">
          <a:xfrm>
            <a:off x="4608753" y="4444552"/>
            <a:ext cx="1492044" cy="1531245"/>
          </a:xfrm>
          <a:prstGeom prst="rect">
            <a:avLst/>
          </a:prstGeom>
          <a:noFill/>
          <a:ln w="9525">
            <a:noFill/>
            <a:miter lim="800000"/>
            <a:headEnd/>
            <a:tailEnd/>
          </a:ln>
        </p:spPr>
      </p:pic>
      <p:pic>
        <p:nvPicPr>
          <p:cNvPr id="8" name="Picture 10"/>
          <p:cNvPicPr>
            <a:picLocks noChangeAspect="1" noChangeArrowheads="1"/>
          </p:cNvPicPr>
          <p:nvPr/>
        </p:nvPicPr>
        <p:blipFill>
          <a:blip r:embed="rId4" cstate="print"/>
          <a:srcRect b="-2687"/>
          <a:stretch>
            <a:fillRect/>
          </a:stretch>
        </p:blipFill>
        <p:spPr bwMode="auto">
          <a:xfrm>
            <a:off x="7706094" y="2922558"/>
            <a:ext cx="1100260" cy="2228404"/>
          </a:xfrm>
          <a:prstGeom prst="rect">
            <a:avLst/>
          </a:prstGeom>
          <a:noFill/>
          <a:ln>
            <a:noFill/>
          </a:ln>
        </p:spPr>
      </p:pic>
      <p:pic>
        <p:nvPicPr>
          <p:cNvPr id="9" name="Picture 2"/>
          <p:cNvPicPr>
            <a:picLocks noChangeAspect="1" noChangeArrowheads="1"/>
          </p:cNvPicPr>
          <p:nvPr/>
        </p:nvPicPr>
        <p:blipFill>
          <a:blip r:embed="rId5" cstate="print"/>
          <a:srcRect/>
          <a:stretch>
            <a:fillRect/>
          </a:stretch>
        </p:blipFill>
        <p:spPr bwMode="auto">
          <a:xfrm>
            <a:off x="6551290" y="4439404"/>
            <a:ext cx="1060519" cy="1527810"/>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rot="1200000">
            <a:off x="6837405" y="3701177"/>
            <a:ext cx="609600" cy="889397"/>
          </a:xfrm>
          <a:prstGeom prst="rect">
            <a:avLst/>
          </a:prstGeom>
          <a:noFill/>
          <a:ln w="9525">
            <a:noFill/>
            <a:miter lim="800000"/>
            <a:headEnd/>
            <a:tailEnd/>
          </a:ln>
        </p:spPr>
      </p:pic>
      <p:sp>
        <p:nvSpPr>
          <p:cNvPr id="12" name="Text Placeholder 3"/>
          <p:cNvSpPr txBox="1">
            <a:spLocks/>
          </p:cNvSpPr>
          <p:nvPr/>
        </p:nvSpPr>
        <p:spPr bwMode="gray">
          <a:xfrm>
            <a:off x="463321" y="3975388"/>
            <a:ext cx="4248000" cy="2766810"/>
          </a:xfrm>
          <a:prstGeom prst="rect">
            <a:avLst/>
          </a:prstGeom>
        </p:spPr>
        <p:txBody>
          <a:bodyPr vert="horz" lIns="0" tIns="0" rIns="0" bIns="0" rtlCol="0">
            <a:noAutofit/>
          </a:bodyPr>
          <a:lstStyle/>
          <a:p>
            <a:pPr marL="180000" marR="0" lvl="1" indent="-180000" algn="l" defTabSz="914400" rtl="0" eaLnBrk="1" fontAlgn="auto" latinLnBrk="0" hangingPunct="1">
              <a:lnSpc>
                <a:spcPct val="100000"/>
              </a:lnSpc>
              <a:spcBef>
                <a:spcPts val="500"/>
              </a:spcBef>
              <a:spcAft>
                <a:spcPts val="0"/>
              </a:spcAft>
              <a:buClr>
                <a:schemeClr val="accent1"/>
              </a:buClr>
              <a:buSzPct val="80000"/>
              <a:buNone/>
              <a:tabLst/>
              <a:defRPr/>
            </a:pPr>
            <a:r>
              <a:rPr lang="de-DE" b="1" dirty="0" smtClean="0">
                <a:latin typeface="+mn-lt"/>
              </a:rPr>
              <a:t>Company Profile</a:t>
            </a:r>
          </a:p>
          <a:p>
            <a:pPr marL="180000" lvl="1" indent="-180000">
              <a:spcBef>
                <a:spcPts val="500"/>
              </a:spcBef>
              <a:buClr>
                <a:schemeClr val="accent1"/>
              </a:buClr>
              <a:buNone/>
            </a:pPr>
            <a:r>
              <a:rPr lang="de-DE" noProof="0" dirty="0" smtClean="0">
                <a:latin typeface="+mn-lt"/>
              </a:rPr>
              <a:t>French </a:t>
            </a:r>
            <a:r>
              <a:rPr lang="de-DE" noProof="0" dirty="0" err="1" smtClean="0">
                <a:latin typeface="+mn-lt"/>
              </a:rPr>
              <a:t>Grocery</a:t>
            </a:r>
            <a:r>
              <a:rPr lang="de-DE" noProof="0" dirty="0" smtClean="0">
                <a:latin typeface="+mn-lt"/>
              </a:rPr>
              <a:t> </a:t>
            </a:r>
            <a:r>
              <a:rPr lang="de-DE" noProof="0" dirty="0" err="1" smtClean="0">
                <a:latin typeface="+mn-lt"/>
              </a:rPr>
              <a:t>Retailer</a:t>
            </a:r>
            <a:endParaRPr lang="de-DE" noProof="0" dirty="0" smtClean="0">
              <a:latin typeface="+mn-lt"/>
            </a:endParaRPr>
          </a:p>
          <a:p>
            <a:pPr marL="180000" lvl="1" indent="-180000">
              <a:spcBef>
                <a:spcPts val="500"/>
              </a:spcBef>
              <a:buClr>
                <a:schemeClr val="accent1"/>
              </a:buClr>
            </a:pPr>
            <a:r>
              <a:rPr lang="fr-FR" sz="1400" b="1" dirty="0" smtClean="0"/>
              <a:t>26,7</a:t>
            </a:r>
            <a:r>
              <a:rPr lang="fr-FR" sz="1400" dirty="0" smtClean="0"/>
              <a:t> </a:t>
            </a:r>
            <a:r>
              <a:rPr lang="fr-FR" sz="1400" dirty="0" err="1" smtClean="0"/>
              <a:t>bn</a:t>
            </a:r>
            <a:r>
              <a:rPr lang="fr-FR" sz="1400" dirty="0" smtClean="0"/>
              <a:t> d’euros revenue (2009)</a:t>
            </a:r>
          </a:p>
          <a:p>
            <a:pPr marL="180000" lvl="1" indent="-180000">
              <a:spcBef>
                <a:spcPts val="500"/>
              </a:spcBef>
              <a:buClr>
                <a:schemeClr val="accent1"/>
              </a:buClr>
            </a:pPr>
            <a:r>
              <a:rPr lang="fr-FR" sz="1400" b="1" dirty="0" err="1" smtClean="0"/>
              <a:t>App</a:t>
            </a:r>
            <a:r>
              <a:rPr lang="fr-FR" sz="1400" b="1" dirty="0" smtClean="0"/>
              <a:t>. 11 000</a:t>
            </a:r>
            <a:r>
              <a:rPr lang="fr-FR" sz="1400" dirty="0" smtClean="0"/>
              <a:t> stores </a:t>
            </a:r>
            <a:r>
              <a:rPr lang="fr-FR" sz="1400" dirty="0" err="1" smtClean="0"/>
              <a:t>worldwide</a:t>
            </a:r>
            <a:r>
              <a:rPr lang="fr-FR" sz="1400" dirty="0" smtClean="0"/>
              <a:t>, </a:t>
            </a:r>
            <a:br>
              <a:rPr lang="fr-FR" sz="1400" dirty="0" smtClean="0"/>
            </a:br>
            <a:r>
              <a:rPr lang="fr-FR" sz="1400" dirty="0" smtClean="0"/>
              <a:t>9 364 in France</a:t>
            </a:r>
          </a:p>
          <a:p>
            <a:pPr marL="180000" lvl="1" indent="-180000">
              <a:spcBef>
                <a:spcPts val="500"/>
              </a:spcBef>
              <a:buClr>
                <a:schemeClr val="accent1"/>
              </a:buClr>
            </a:pPr>
            <a:r>
              <a:rPr lang="fr-FR" sz="1400" b="1" dirty="0" smtClean="0"/>
              <a:t>7,3</a:t>
            </a:r>
            <a:r>
              <a:rPr lang="fr-FR" sz="1400" dirty="0" smtClean="0"/>
              <a:t> million m² sales area  </a:t>
            </a:r>
          </a:p>
          <a:p>
            <a:pPr marL="180000" lvl="1" indent="-180000">
              <a:spcBef>
                <a:spcPts val="500"/>
              </a:spcBef>
              <a:buClr>
                <a:schemeClr val="accent1"/>
              </a:buClr>
            </a:pPr>
            <a:r>
              <a:rPr lang="de-DE" sz="1400" b="1" noProof="0" dirty="0" err="1" smtClean="0">
                <a:latin typeface="+mn-lt"/>
              </a:rPr>
              <a:t>Mulitple</a:t>
            </a:r>
            <a:r>
              <a:rPr lang="de-DE" sz="1400" b="1" noProof="0" dirty="0" smtClean="0">
                <a:latin typeface="+mn-lt"/>
              </a:rPr>
              <a:t> Formats</a:t>
            </a:r>
            <a:r>
              <a:rPr lang="de-DE" sz="1400" noProof="0" dirty="0" smtClean="0">
                <a:latin typeface="+mn-lt"/>
              </a:rPr>
              <a:t>: </a:t>
            </a:r>
            <a:r>
              <a:rPr lang="de-DE" sz="1400" noProof="0" dirty="0" err="1" smtClean="0">
                <a:latin typeface="+mn-lt"/>
              </a:rPr>
              <a:t>Neighbour</a:t>
            </a:r>
            <a:r>
              <a:rPr lang="de-DE" sz="1400" dirty="0" err="1" smtClean="0">
                <a:latin typeface="+mn-lt"/>
              </a:rPr>
              <a:t>hood</a:t>
            </a:r>
            <a:r>
              <a:rPr lang="de-DE" sz="1400" dirty="0" smtClean="0">
                <a:latin typeface="+mn-lt"/>
              </a:rPr>
              <a:t> </a:t>
            </a:r>
            <a:r>
              <a:rPr lang="de-DE" sz="1400" dirty="0" err="1" smtClean="0">
                <a:latin typeface="+mn-lt"/>
              </a:rPr>
              <a:t>stores</a:t>
            </a:r>
            <a:r>
              <a:rPr lang="de-DE" sz="1400" dirty="0" smtClean="0">
                <a:latin typeface="+mn-lt"/>
              </a:rPr>
              <a:t> </a:t>
            </a:r>
            <a:br>
              <a:rPr lang="de-DE" sz="1400" dirty="0" smtClean="0">
                <a:latin typeface="+mn-lt"/>
              </a:rPr>
            </a:br>
            <a:r>
              <a:rPr lang="de-DE" sz="1400" dirty="0" smtClean="0">
                <a:latin typeface="+mn-lt"/>
              </a:rPr>
              <a:t>to </a:t>
            </a:r>
            <a:r>
              <a:rPr lang="de-DE" sz="1400" dirty="0" err="1" smtClean="0">
                <a:latin typeface="+mn-lt"/>
              </a:rPr>
              <a:t>Hyper</a:t>
            </a:r>
            <a:r>
              <a:rPr lang="de-DE" sz="1400" dirty="0" smtClean="0">
                <a:latin typeface="+mn-lt"/>
              </a:rPr>
              <a:t> </a:t>
            </a:r>
            <a:r>
              <a:rPr lang="de-DE" sz="1400" dirty="0" err="1" smtClean="0">
                <a:latin typeface="+mn-lt"/>
              </a:rPr>
              <a:t>Markets</a:t>
            </a:r>
            <a:endParaRPr lang="de-DE" sz="1400" dirty="0" smtClean="0">
              <a:latin typeface="+mn-lt"/>
            </a:endParaRPr>
          </a:p>
          <a:p>
            <a:pPr marL="180000" lvl="1" indent="-180000">
              <a:spcBef>
                <a:spcPts val="500"/>
              </a:spcBef>
              <a:buClr>
                <a:schemeClr val="accent1"/>
              </a:buClr>
            </a:pPr>
            <a:endParaRPr lang="de-DE"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rechargenews.com/multimedia/archive/00031/casino_31455a.jpg"/>
          <p:cNvPicPr>
            <a:picLocks noChangeAspect="1" noChangeArrowheads="1"/>
          </p:cNvPicPr>
          <p:nvPr/>
        </p:nvPicPr>
        <p:blipFill>
          <a:blip r:embed="rId3" cstate="print"/>
          <a:srcRect r="2693"/>
          <a:stretch>
            <a:fillRect/>
          </a:stretch>
        </p:blipFill>
        <p:spPr bwMode="auto">
          <a:xfrm>
            <a:off x="3085439" y="266584"/>
            <a:ext cx="5762847" cy="5301111"/>
          </a:xfrm>
          <a:prstGeom prst="rect">
            <a:avLst/>
          </a:prstGeom>
          <a:noFill/>
        </p:spPr>
      </p:pic>
      <p:sp>
        <p:nvSpPr>
          <p:cNvPr id="804866" name="Rectangle 2"/>
          <p:cNvSpPr>
            <a:spLocks noGrp="1" noChangeArrowheads="1"/>
          </p:cNvSpPr>
          <p:nvPr>
            <p:ph type="title"/>
          </p:nvPr>
        </p:nvSpPr>
        <p:spPr bwMode="gray">
          <a:xfrm>
            <a:off x="136526" y="277283"/>
            <a:ext cx="3949699" cy="5294842"/>
          </a:xfrm>
          <a:prstGeom prst="rect">
            <a:avLst/>
          </a:prstGeom>
          <a:solidFill>
            <a:schemeClr val="tx2"/>
          </a:solidFill>
          <a:ln>
            <a:miter lim="800000"/>
            <a:headEnd/>
            <a:tailEnd/>
          </a:ln>
        </p:spPr>
        <p:txBody>
          <a:bodyPr lIns="91440" tIns="91440"/>
          <a:lstStyle/>
          <a:p>
            <a:r>
              <a:rPr lang="en-US" sz="3600" dirty="0" smtClean="0">
                <a:solidFill>
                  <a:schemeClr val="accent1"/>
                </a:solidFill>
              </a:rPr>
              <a:t/>
            </a:r>
            <a:br>
              <a:rPr lang="en-US" sz="3600" dirty="0" smtClean="0">
                <a:solidFill>
                  <a:schemeClr val="accent1"/>
                </a:solidFill>
              </a:rPr>
            </a:br>
            <a:r>
              <a:rPr lang="en-US" sz="3600" dirty="0" smtClean="0">
                <a:solidFill>
                  <a:schemeClr val="bg1"/>
                </a:solidFill>
                <a:latin typeface="+mn-lt"/>
              </a:rPr>
              <a:t>Precision </a:t>
            </a:r>
            <a:br>
              <a:rPr lang="en-US" sz="3600" dirty="0" smtClean="0">
                <a:solidFill>
                  <a:schemeClr val="bg1"/>
                </a:solidFill>
                <a:latin typeface="+mn-lt"/>
              </a:rPr>
            </a:br>
            <a:r>
              <a:rPr lang="en-US" sz="3600" dirty="0" smtClean="0">
                <a:solidFill>
                  <a:schemeClr val="bg1"/>
                </a:solidFill>
                <a:latin typeface="+mn-lt"/>
              </a:rPr>
              <a:t>Retailing and </a:t>
            </a:r>
            <a:br>
              <a:rPr lang="en-US" sz="3600" dirty="0" smtClean="0">
                <a:solidFill>
                  <a:schemeClr val="bg1"/>
                </a:solidFill>
                <a:latin typeface="+mn-lt"/>
              </a:rPr>
            </a:br>
            <a:r>
              <a:rPr lang="en-US" sz="3600" dirty="0" smtClean="0">
                <a:solidFill>
                  <a:schemeClr val="bg1"/>
                </a:solidFill>
                <a:latin typeface="+mn-lt"/>
              </a:rPr>
              <a:t>the Mobilized Consumer</a:t>
            </a:r>
            <a:r>
              <a:rPr lang="en-US" sz="3600" dirty="0" smtClean="0"/>
              <a:t/>
            </a:r>
            <a:br>
              <a:rPr lang="en-US" sz="3600" dirty="0" smtClean="0"/>
            </a:br>
            <a:endParaRPr lang="en-US" sz="3600" b="1" dirty="0">
              <a:solidFill>
                <a:schemeClr val="bg1"/>
              </a:solidFill>
              <a:latin typeface="+mn-lt"/>
            </a:endParaRPr>
          </a:p>
        </p:txBody>
      </p:sp>
      <p:pic>
        <p:nvPicPr>
          <p:cNvPr id="2053" name="Picture 5"/>
          <p:cNvPicPr>
            <a:picLocks noChangeAspect="1" noChangeArrowheads="1"/>
          </p:cNvPicPr>
          <p:nvPr/>
        </p:nvPicPr>
        <p:blipFill>
          <a:blip r:embed="rId4" cstate="print"/>
          <a:srcRect/>
          <a:stretch>
            <a:fillRect/>
          </a:stretch>
        </p:blipFill>
        <p:spPr bwMode="auto">
          <a:xfrm>
            <a:off x="178681" y="5637926"/>
            <a:ext cx="1469367" cy="82644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P Fashion Press Event&amp;quot;&quot;/&gt;&lt;property id=&quot;20307&quot; value=&quot;338&quot;/&gt;&lt;/object&gt;&lt;object type=&quot;3&quot; unique_id=&quot;10005&quot;&gt;&lt;property id=&quot;20148&quot; value=&quot;5&quot;/&gt;&lt;property id=&quot;20300&quot; value=&quot;Slide 2 - &amp;quot;Agenda&amp;quot;&quot;/&gt;&lt;property id=&quot;20307&quot; value=&quot;281&quot;/&gt;&lt;/object&gt;&lt;object type=&quot;3&quot; unique_id=&quot;10006&quot;&gt;&lt;property id=&quot;20148&quot; value=&quot;5&quot;/&gt;&lt;property id=&quot;20300&quot; value=&quot;Slide 3 - &amp;quot;Key trends are challenging growth      &amp;#x0D;&amp;#x0A;Driving the need for constant innovation&amp;quot;&quot;/&gt;&lt;property id=&quot;20307&quot; value=&quot;340&quot;/&gt;&lt;/object&gt;&lt;object type=&quot;3&quot; unique_id=&quot;10007&quot;&gt;&lt;property id=&quot;20148&quot; value=&quot;5&quot;/&gt;&lt;property id=&quot;20300&quot; value=&quot;Slide 12 - &amp;quot;The Need for Constant Innovation is Disrupting Traditional Retail Business Models&amp;quot;&quot;/&gt;&lt;property id=&quot;20307&quot; value=&quot;341&quot;/&gt;&lt;/object&gt;&lt;object type=&quot;3&quot; unique_id=&quot;10008&quot;&gt;&lt;property id=&quot;20148&quot; value=&quot;5&quot;/&gt;&lt;property id=&quot;20300&quot; value=&quot;Slide 4 - &amp;quot;And disrupting traditional retail business models&amp;quot;&quot;/&gt;&lt;property id=&quot;20307&quot; value=&quot;358&quot;/&gt;&lt;/object&gt;&lt;object type=&quot;3&quot; unique_id=&quot;10009&quot;&gt;&lt;property id=&quot;20148&quot; value=&quot;5&quot;/&gt;&lt;property id=&quot;20300&quot; value=&quot;Slide 5 - &amp;quot;Our vision is to deliver leading retail solutions for these multi-industry value chains …&amp;quot;&quot;/&gt;&lt;property id=&quot;20307&quot; value=&quot;362&quot;/&gt;&lt;/object&gt;&lt;object type=&quot;3&quot; unique_id=&quot;10010&quot;&gt;&lt;property id=&quot;20148&quot; value=&quot;5&quot;/&gt;&lt;property id=&quot;20300&quot; value=&quot;Slide 6 - &amp;quot;Three Pillars to Capture a Global Market Volume of More than Two Billion Euro&amp;quot;&quot;/&gt;&lt;property id=&quot;20307&quot; value=&quot;359&quot;/&gt;&lt;/object&gt;&lt;object type=&quot;3&quot; unique_id=&quot;10011&quot;&gt;&lt;property id=&quot;20148&quot; value=&quot;5&quot;/&gt;&lt;property id=&quot;20300&quot; value=&quot;Slide 8 - &amp;quot;&amp;#x0D;&amp;#x0A;Precision &amp;#x0D;&amp;#x0A;Retailing and &amp;#x0D;&amp;#x0A;the Mobilized Consumer&amp;#x0D;&amp;#x0A;&amp;quot;&quot;/&gt;&lt;property id=&quot;20307&quot; value=&quot;342&quot;/&gt;&lt;/object&gt;&lt;object type=&quot;3&quot; unique_id=&quot;10012&quot;&gt;&lt;property id=&quot;20148&quot; value=&quot;5&quot;/&gt;&lt;property id=&quot;20300&quot; value=&quot;Slide 9 - &amp;quot;Casino &amp;amp; SAP co-innovation initiative around&amp;#x0D;&amp;#x0A;consumer mobile solution&amp;quot;&quot;/&gt;&lt;property id=&quot;20307&quot; value=&quot;360&quot;/&gt;&lt;/object&gt;&lt;object type=&quot;3&quot; unique_id=&quot;10013&quot;&gt;&lt;property id=&quot;20148&quot; value=&quot;5&quot;/&gt;&lt;property id=&quot;20300&quot; value=&quot;Slide 10 - &amp;quot;&amp;#x0D;&amp;#x0A;Appendix&amp;quot;&quot;/&gt;&lt;property id=&quot;20307&quot; value=&quot;361&quot;/&gt;&lt;/object&gt;&lt;object type=&quot;3&quot; unique_id=&quot;10014&quot;&gt;&lt;property id=&quot;20148&quot; value=&quot;5&quot;/&gt;&lt;property id=&quot;20300&quot; value=&quot;Slide 13 - &amp;quot;Platform for Success&amp;quot;&quot;/&gt;&lt;property id=&quot;20307&quot; value=&quot;343&quot;/&gt;&lt;/object&gt;&lt;object type=&quot;3&quot; unique_id=&quot;10015&quot;&gt;&lt;property id=&quot;20148&quot; value=&quot;5&quot;/&gt;&lt;property id=&quot;20300&quot; value=&quot;Slide 14 - &amp;quot;Precision Retailing – Overall Vision &amp;quot;&quot;/&gt;&lt;property id=&quot;20307&quot; value=&quot;344&quot;/&gt;&lt;/object&gt;&lt;object type=&quot;3&quot; unique_id=&quot;10016&quot;&gt;&lt;property id=&quot;20148&quot; value=&quot;5&quot;/&gt;&lt;property id=&quot;20300&quot; value=&quot;Slide 15 - &amp;quot;Precision Retailing&amp;#x0D;&amp;#x0A;One Multi/Cross Channel Shopping Experience&amp;quot;&quot;/&gt;&lt;property id=&quot;20307&quot; value=&quot;345&quot;/&gt;&lt;/object&gt;&lt;object type=&quot;3&quot; unique_id=&quot;10017&quot;&gt;&lt;property id=&quot;20148&quot; value=&quot;5&quot;/&gt;&lt;property id=&quot;20300&quot; value=&quot;Slide 16 - &amp;quot;Precision Retailing&amp;#x0D;&amp;#x0A;One Multi/Cross Channel Shopping Experience&amp;quot;&quot;/&gt;&lt;property id=&quot;20307&quot; value=&quot;346&quot;/&gt;&lt;/object&gt;&lt;object type=&quot;3&quot; unique_id=&quot;10018&quot;&gt;&lt;property id=&quot;20148&quot; value=&quot;5&quot;/&gt;&lt;property id=&quot;20300&quot; value=&quot;Slide 17 - &amp;quot;Analysts Comments &amp;#x0D;&amp;#x0A;Precision Retailing and the Mobilized Consumer&amp;quot;&quot;/&gt;&lt;property id=&quot;20307&quot; value=&quot;347&quot;/&gt;&lt;/object&gt;&lt;object type=&quot;3&quot; unique_id=&quot;10020&quot;&gt;&lt;property id=&quot;20148&quot; value=&quot;5&quot;/&gt;&lt;property id=&quot;20300&quot; value=&quot;Slide 18 - &amp;quot;Thank You!&amp;quot;&quot;/&gt;&lt;property id=&quot;20307&quot; value=&quot;310&quot;/&gt;&lt;/object&gt;&lt;object type=&quot;3&quot; unique_id=&quot;10021&quot;&gt;&lt;property id=&quot;20148&quot; value=&quot;5&quot;/&gt;&lt;property id=&quot;20300&quot; value=&quot;Slide 19&quot;/&gt;&lt;property id=&quot;20307&quot; value=&quot;265&quot;/&gt;&lt;/object&gt;&lt;object type=&quot;3&quot; unique_id=&quot;10182&quot;&gt;&lt;property id=&quot;20148&quot; value=&quot;5&quot;/&gt;&lt;property id=&quot;20300&quot; value=&quot;Slide 11&quot;/&gt;&lt;property id=&quot;20307&quot; value=&quot;363&quot;/&gt;&lt;/object&gt;&lt;object type=&quot;3&quot; unique_id=&quot;10183&quot;&gt;&lt;property id=&quot;20148&quot; value=&quot;5&quot;/&gt;&lt;property id=&quot;20300&quot; value=&quot;Slide 7 - &amp;quot;EXAMPLE:  &amp;#x0D;&amp;#x0A;Retail without Boundaries  &amp;quot;&quot;/&gt;&lt;property id=&quot;20307&quot; value=&quot;364&quot;/&gt;&lt;/object&gt;&lt;/object&gt;&lt;/object&gt;&lt;/database&gt;"/>
</p:tagLst>
</file>

<file path=ppt/theme/theme1.xml><?xml version="1.0" encoding="utf-8"?>
<a:theme xmlns:a="http://schemas.openxmlformats.org/drawingml/2006/main" name="SAP_2011_v1.0[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SAP_2011_v1.0[1]</Template>
  <TotalTime>0</TotalTime>
  <Words>1150</Words>
  <Application>Microsoft Office PowerPoint</Application>
  <PresentationFormat>Bildschirmpräsentation (4:3)</PresentationFormat>
  <Paragraphs>154</Paragraphs>
  <Slides>9</Slides>
  <Notes>7</Notes>
  <HiddenSlides>1</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SAP_2011_v1.0[1]</vt:lpstr>
      <vt:lpstr>SAP Fashion Press Event</vt:lpstr>
      <vt:lpstr>Key trends are challenging growth       Driving the need for constant innovation</vt:lpstr>
      <vt:lpstr>Folie 3</vt:lpstr>
      <vt:lpstr>Retail – a Strategic Industry for SAP</vt:lpstr>
      <vt:lpstr>Our vision is to deliver leading retail solutions for these multi-industry value chains …</vt:lpstr>
      <vt:lpstr>Three Pillars to Capture a Global Market Volume of More than Two Billion Euro</vt:lpstr>
      <vt:lpstr>Casino &amp; SAP co-innovation initiative around consumer mobile solution</vt:lpstr>
      <vt:lpstr> Precision  Retailing and  the Mobilized Consumer </vt:lpstr>
      <vt:lpstr>Folie 9</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Salvatore Ferragamo</dc:title>
  <dc:subject>SAP Fashion Press Event</dc:subject>
  <dc:creator>Birgit Schrader</dc:creator>
  <cp:keywords>Retail</cp:keywords>
  <cp:lastModifiedBy>D048242</cp:lastModifiedBy>
  <cp:revision>53</cp:revision>
  <dcterms:created xsi:type="dcterms:W3CDTF">2011-02-07T10:22:32Z</dcterms:created>
  <dcterms:modified xsi:type="dcterms:W3CDTF">2011-03-14T17:01:44Z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